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64" r:id="rId5"/>
    <p:sldId id="268" r:id="rId6"/>
    <p:sldId id="269" r:id="rId7"/>
    <p:sldId id="270" r:id="rId8"/>
    <p:sldId id="271" r:id="rId9"/>
    <p:sldId id="272" r:id="rId10"/>
    <p:sldId id="274" r:id="rId11"/>
    <p:sldId id="273"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57" r:id="rId29"/>
    <p:sldId id="292" r:id="rId30"/>
    <p:sldId id="258" r:id="rId31"/>
    <p:sldId id="259" r:id="rId32"/>
    <p:sldId id="291" r:id="rId33"/>
    <p:sldId id="262"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80" autoAdjust="0"/>
  </p:normalViewPr>
  <p:slideViewPr>
    <p:cSldViewPr>
      <p:cViewPr varScale="1">
        <p:scale>
          <a:sx n="77" d="100"/>
          <a:sy n="77" d="100"/>
        </p:scale>
        <p:origin x="112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325565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166965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323032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66323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114257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162180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282610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337309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80984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123287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8279BC4-3AAB-4591-970C-47DDB8992FBF}" type="datetimeFigureOut">
              <a:rPr lang="es-ES" smtClean="0"/>
              <a:t>29/05/2018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B21B44-0E4A-4E54-BC61-0DBEB30D7D12}" type="slidenum">
              <a:rPr lang="es-ES" smtClean="0"/>
              <a:t>‹Nº›</a:t>
            </a:fld>
            <a:endParaRPr lang="es-ES"/>
          </a:p>
        </p:txBody>
      </p:sp>
    </p:spTree>
    <p:extLst>
      <p:ext uri="{BB962C8B-B14F-4D97-AF65-F5344CB8AC3E}">
        <p14:creationId xmlns:p14="http://schemas.microsoft.com/office/powerpoint/2010/main" val="34856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79BC4-3AAB-4591-970C-47DDB8992FBF}" type="datetimeFigureOut">
              <a:rPr lang="es-ES" smtClean="0"/>
              <a:t>29/05/2018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21B44-0E4A-4E54-BC61-0DBEB30D7D12}" type="slidenum">
              <a:rPr lang="es-ES" smtClean="0"/>
              <a:t>‹Nº›</a:t>
            </a:fld>
            <a:endParaRPr lang="es-ES"/>
          </a:p>
        </p:txBody>
      </p:sp>
    </p:spTree>
    <p:extLst>
      <p:ext uri="{BB962C8B-B14F-4D97-AF65-F5344CB8AC3E}">
        <p14:creationId xmlns:p14="http://schemas.microsoft.com/office/powerpoint/2010/main" val="17703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32.jpe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QUIEN%20QUIERE%20SER%20MILLONARIO%20SOY%20UN%20CIUDADANO%20LEGAL.pptx"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http://ladorada-caldas.gov.co/apc-aa-files/32303362373765366432663033643061/unidad-juventud.jpg" TargetMode="External"/><Relationship Id="rId3" Type="http://schemas.openxmlformats.org/officeDocument/2006/relationships/image" Target="../media/image3.jpeg"/><Relationship Id="rId7" Type="http://schemas.openxmlformats.org/officeDocument/2006/relationships/image" Target="../media/image11.jpeg"/><Relationship Id="rId12"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image" Target="../media/image8.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http://ladorada-caldas.gov.co/apc-aa-files/32303362373765366432663033643061/unidad-juventud.jpg" TargetMode="External"/><Relationship Id="rId13" Type="http://schemas.openxmlformats.org/officeDocument/2006/relationships/image" Target="../media/image19.png"/><Relationship Id="rId18"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11.jpeg"/><Relationship Id="rId12" Type="http://schemas.openxmlformats.org/officeDocument/2006/relationships/image" Target="../media/image18.jpeg"/><Relationship Id="rId17" Type="http://schemas.openxmlformats.org/officeDocument/2006/relationships/image" Target="../media/image22.jpeg"/><Relationship Id="rId2" Type="http://schemas.openxmlformats.org/officeDocument/2006/relationships/image" Target="../media/image2.png"/><Relationship Id="rId16" Type="http://schemas.openxmlformats.org/officeDocument/2006/relationships/image" Target="../media/image21.jpeg"/><Relationship Id="rId20"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7.png"/><Relationship Id="rId5" Type="http://schemas.openxmlformats.org/officeDocument/2006/relationships/image" Target="../media/image9.jpeg"/><Relationship Id="rId15" Type="http://schemas.openxmlformats.org/officeDocument/2006/relationships/image" Target="../media/image20.png"/><Relationship Id="rId10" Type="http://schemas.openxmlformats.org/officeDocument/2006/relationships/image" Target="../media/image13.png"/><Relationship Id="rId19" Type="http://schemas.openxmlformats.org/officeDocument/2006/relationships/image" Target="../media/image24.jpeg"/><Relationship Id="rId4" Type="http://schemas.openxmlformats.org/officeDocument/2006/relationships/image" Target="../media/image8.jpeg"/><Relationship Id="rId9" Type="http://schemas.openxmlformats.org/officeDocument/2006/relationships/image" Target="../media/image12.png"/><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hyperlink" Target="../Documents/GENERACION%20DE%20CONFIANZA%20CHEC/Informes,%20programacion%20y%20%20solicitud%20de%20gastos%20por%20mes/2017/Propuesta%20Soy%20un%20Ciudadano%20Legal.docx"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logo-generacion-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91" y="140732"/>
            <a:ext cx="1488068" cy="14880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551633" y="863424"/>
            <a:ext cx="6048672" cy="1938992"/>
          </a:xfrm>
          <a:prstGeom prst="rect">
            <a:avLst/>
          </a:prstGeom>
          <a:noFill/>
        </p:spPr>
        <p:txBody>
          <a:bodyPr wrap="square" rtlCol="0">
            <a:spAutoFit/>
          </a:bodyPr>
          <a:lstStyle/>
          <a:p>
            <a:pPr algn="ctr"/>
            <a:r>
              <a:rPr lang="es-ES" sz="2400" b="1" dirty="0">
                <a:solidFill>
                  <a:srgbClr val="00B050"/>
                </a:solidFill>
                <a:latin typeface="Comfortaa" pitchFamily="34" charset="0"/>
              </a:rPr>
              <a:t>Proyecto Social para la Generación de Confianza y Promoción de la Cultura de la Legalidad</a:t>
            </a:r>
          </a:p>
          <a:p>
            <a:pPr algn="ctr"/>
            <a:endParaRPr lang="es-ES" sz="2400" b="1" dirty="0">
              <a:solidFill>
                <a:srgbClr val="00B050"/>
              </a:solidFill>
              <a:latin typeface="Comfortaa" pitchFamily="34" charset="0"/>
            </a:endParaRPr>
          </a:p>
          <a:p>
            <a:pPr algn="ctr"/>
            <a:endParaRPr lang="es-ES" sz="2400" b="1" dirty="0">
              <a:solidFill>
                <a:srgbClr val="00B050"/>
              </a:solidFill>
              <a:latin typeface="Comfortaa" pitchFamily="34" charset="0"/>
            </a:endParaRPr>
          </a:p>
        </p:txBody>
      </p:sp>
      <p:pic>
        <p:nvPicPr>
          <p:cNvPr id="19" name="10 Imagen" descr="http://www.chec.com.co/sitioweb/flash/files/CHEC%20EPM1_0_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2274" y="140732"/>
            <a:ext cx="1519039" cy="1202556"/>
          </a:xfrm>
          <a:prstGeom prst="rect">
            <a:avLst/>
          </a:prstGeom>
          <a:noFill/>
          <a:ln>
            <a:noFill/>
          </a:ln>
        </p:spPr>
      </p:pic>
      <p:sp>
        <p:nvSpPr>
          <p:cNvPr id="6" name="Rectangle 1"/>
          <p:cNvSpPr>
            <a:spLocks noChangeArrowheads="1"/>
          </p:cNvSpPr>
          <p:nvPr/>
        </p:nvSpPr>
        <p:spPr bwMode="auto">
          <a:xfrm>
            <a:off x="900113" y="3525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591864"/>
            <a:ext cx="3488572" cy="2325147"/>
          </a:xfrm>
          <a:prstGeom prst="rect">
            <a:avLst/>
          </a:prstGeom>
        </p:spPr>
      </p:pic>
      <p:pic>
        <p:nvPicPr>
          <p:cNvPr id="24" name="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9952" y="3275275"/>
            <a:ext cx="3789038" cy="2520763"/>
          </a:xfrm>
          <a:prstGeom prst="rect">
            <a:avLst/>
          </a:prstGeom>
        </p:spPr>
      </p:pic>
    </p:spTree>
    <p:extLst>
      <p:ext uri="{BB962C8B-B14F-4D97-AF65-F5344CB8AC3E}">
        <p14:creationId xmlns:p14="http://schemas.microsoft.com/office/powerpoint/2010/main" val="303681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00365" y="1858713"/>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323528" y="2348120"/>
            <a:ext cx="3514616" cy="857671"/>
          </a:xfrm>
          <a:prstGeom prst="rect">
            <a:avLst/>
          </a:prstGeom>
        </p:spPr>
        <p:txBody>
          <a:bodyPr wrap="none">
            <a:spAutoFit/>
          </a:bodyPr>
          <a:lstStyle/>
          <a:p>
            <a:pPr marL="342900" indent="-342900">
              <a:lnSpc>
                <a:spcPct val="115000"/>
              </a:lnSpc>
              <a:spcBef>
                <a:spcPts val="1000"/>
              </a:spcBef>
              <a:spcAft>
                <a:spcPts val="0"/>
              </a:spcAft>
              <a:buAutoNum type="arabicPeriod"/>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ACTIVIDAD TEATRO FORO</a:t>
            </a: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456" y="3021273"/>
            <a:ext cx="3048000" cy="2286000"/>
          </a:xfrm>
          <a:prstGeom prst="rect">
            <a:avLst/>
          </a:prstGeom>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6768" y="2942282"/>
            <a:ext cx="4424140" cy="2443981"/>
          </a:xfrm>
          <a:prstGeom prst="rect">
            <a:avLst/>
          </a:prstGeom>
        </p:spPr>
      </p:pic>
    </p:spTree>
    <p:extLst>
      <p:ext uri="{BB962C8B-B14F-4D97-AF65-F5344CB8AC3E}">
        <p14:creationId xmlns:p14="http://schemas.microsoft.com/office/powerpoint/2010/main" val="309233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2771800" y="1782164"/>
            <a:ext cx="2863541" cy="857671"/>
          </a:xfrm>
          <a:prstGeom prst="rect">
            <a:avLst/>
          </a:prstGeom>
        </p:spPr>
        <p:txBody>
          <a:bodyPr wrap="none">
            <a:spAutoFit/>
          </a:bodyPr>
          <a:lstStyle/>
          <a:p>
            <a:pPr>
              <a:lnSpc>
                <a:spcPct val="115000"/>
              </a:lnSpc>
              <a:spcBef>
                <a:spcPts val="1000"/>
              </a:spcBef>
            </a:pPr>
            <a:r>
              <a:rPr lang="es-ES" b="1" dirty="0">
                <a:solidFill>
                  <a:srgbClr val="0070C0"/>
                </a:solidFill>
              </a:rPr>
              <a:t>2. ACTIVIDAD CHECENTRESE</a:t>
            </a:r>
            <a:endParaRPr lang="es-CO" b="1" dirty="0">
              <a:solidFill>
                <a:srgbClr val="0070C0"/>
              </a:solidFill>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395536" y="2382928"/>
            <a:ext cx="7792115" cy="3596369"/>
          </a:xfrm>
          <a:prstGeom prst="rect">
            <a:avLst/>
          </a:prstGeom>
        </p:spPr>
        <p:txBody>
          <a:bodyPr wrap="square">
            <a:spAutoFit/>
          </a:bodyPr>
          <a:lstStyle/>
          <a:p>
            <a:pPr lvl="0" algn="just">
              <a:lnSpc>
                <a:spcPct val="115000"/>
              </a:lnSpc>
              <a:spcAft>
                <a:spcPts val="0"/>
              </a:spcAft>
            </a:pPr>
            <a:r>
              <a:rPr lang="es-ES" dirty="0"/>
              <a:t>La actividad consiste en que en el tablero “</a:t>
            </a:r>
            <a:r>
              <a:rPr lang="es-ES" dirty="0" err="1"/>
              <a:t>Checentrese</a:t>
            </a:r>
            <a:r>
              <a:rPr lang="es-ES" dirty="0"/>
              <a:t>” se dispondrán 30 cuadros giratorios que  estarán ubicados en 5 columnas de 6 filas, los cuales cada participante solicitara al moderador girar para visualizar la imagen que este tiene, y seleccionar el recuadro que contenga la misma imagen para formar el par. Las combinaciones son las siguientes</a:t>
            </a:r>
          </a:p>
          <a:p>
            <a:pPr lvl="0" algn="just">
              <a:lnSpc>
                <a:spcPct val="115000"/>
              </a:lnSpc>
              <a:spcAft>
                <a:spcPts val="0"/>
              </a:spcAft>
            </a:pPr>
            <a:endParaRPr lang="es-CO" dirty="0"/>
          </a:p>
          <a:p>
            <a:pPr marL="742950" lvl="1" indent="-285750" algn="just">
              <a:lnSpc>
                <a:spcPct val="115000"/>
              </a:lnSpc>
              <a:spcAft>
                <a:spcPts val="0"/>
              </a:spcAft>
              <a:buFont typeface="+mj-lt"/>
              <a:buAutoNum type="arabicParenR"/>
            </a:pPr>
            <a:r>
              <a:rPr lang="es-ES" dirty="0"/>
              <a:t>Logo </a:t>
            </a:r>
            <a:r>
              <a:rPr lang="es-ES" dirty="0" err="1"/>
              <a:t>Chec</a:t>
            </a:r>
            <a:r>
              <a:rPr lang="es-ES" dirty="0"/>
              <a:t> (Imagen) </a:t>
            </a:r>
            <a:endParaRPr lang="es-CO" dirty="0"/>
          </a:p>
          <a:p>
            <a:pPr marL="742950" lvl="1" indent="-285750" algn="just">
              <a:lnSpc>
                <a:spcPct val="115000"/>
              </a:lnSpc>
              <a:spcAft>
                <a:spcPts val="0"/>
              </a:spcAft>
              <a:buFont typeface="+mj-lt"/>
              <a:buAutoNum type="arabicParenR"/>
            </a:pPr>
            <a:r>
              <a:rPr lang="es-ES" dirty="0"/>
              <a:t>Logo Generación de Confianza (Imagen)</a:t>
            </a:r>
            <a:endParaRPr lang="es-CO" dirty="0"/>
          </a:p>
          <a:p>
            <a:pPr marL="742950" lvl="1" indent="-285750" algn="just">
              <a:lnSpc>
                <a:spcPct val="115000"/>
              </a:lnSpc>
              <a:spcAft>
                <a:spcPts val="0"/>
              </a:spcAft>
              <a:buFont typeface="+mj-lt"/>
              <a:buAutoNum type="arabicParenR"/>
            </a:pPr>
            <a:r>
              <a:rPr lang="es-ES" dirty="0"/>
              <a:t>Imagen sobre diversidad (imagen) </a:t>
            </a:r>
            <a:endParaRPr lang="es-CO" dirty="0"/>
          </a:p>
          <a:p>
            <a:pPr marL="742950" lvl="1" indent="-285750" algn="just">
              <a:lnSpc>
                <a:spcPct val="115000"/>
              </a:lnSpc>
              <a:spcAft>
                <a:spcPts val="0"/>
              </a:spcAft>
              <a:buFont typeface="+mj-lt"/>
              <a:buAutoNum type="arabicParenR"/>
            </a:pPr>
            <a:r>
              <a:rPr lang="es-ES" dirty="0"/>
              <a:t>Torre de Energía (Imagen)</a:t>
            </a:r>
            <a:endParaRPr lang="es-CO" dirty="0"/>
          </a:p>
          <a:p>
            <a:pPr marL="742950" lvl="1" indent="-285750" algn="just">
              <a:lnSpc>
                <a:spcPct val="115000"/>
              </a:lnSpc>
              <a:spcAft>
                <a:spcPts val="0"/>
              </a:spcAft>
              <a:buFont typeface="+mj-lt"/>
              <a:buAutoNum type="arabicParenR"/>
            </a:pPr>
            <a:r>
              <a:rPr lang="es-ES" dirty="0"/>
              <a:t>Policía y Ladrón  (Imagen)</a:t>
            </a:r>
            <a:endParaRPr lang="es-CO" dirty="0"/>
          </a:p>
        </p:txBody>
      </p:sp>
    </p:spTree>
    <p:extLst>
      <p:ext uri="{BB962C8B-B14F-4D97-AF65-F5344CB8AC3E}">
        <p14:creationId xmlns:p14="http://schemas.microsoft.com/office/powerpoint/2010/main" val="356942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3275856" y="1962753"/>
            <a:ext cx="2863541" cy="857671"/>
          </a:xfrm>
          <a:prstGeom prst="rect">
            <a:avLst/>
          </a:prstGeom>
        </p:spPr>
        <p:txBody>
          <a:bodyPr wrap="none">
            <a:spAutoFit/>
          </a:bodyPr>
          <a:lstStyle/>
          <a:p>
            <a:pPr>
              <a:lnSpc>
                <a:spcPct val="115000"/>
              </a:lnSpc>
              <a:spcBef>
                <a:spcPts val="1000"/>
              </a:spcBef>
            </a:pPr>
            <a:r>
              <a:rPr lang="es-ES" b="1" dirty="0">
                <a:solidFill>
                  <a:srgbClr val="0070C0"/>
                </a:solidFill>
              </a:rPr>
              <a:t>2. ACTIVIDAD CHECENTRESE</a:t>
            </a:r>
            <a:endParaRPr lang="es-CO" b="1" dirty="0">
              <a:solidFill>
                <a:srgbClr val="0070C0"/>
              </a:solidFill>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467544" y="1834977"/>
            <a:ext cx="7792115" cy="4361707"/>
          </a:xfrm>
          <a:prstGeom prst="rect">
            <a:avLst/>
          </a:prstGeom>
        </p:spPr>
        <p:txBody>
          <a:bodyPr wrap="square">
            <a:spAutoFit/>
          </a:bodyPr>
          <a:lstStyle/>
          <a:p>
            <a:pPr lvl="0" algn="just">
              <a:lnSpc>
                <a:spcPct val="115000"/>
              </a:lnSpc>
              <a:spcAft>
                <a:spcPts val="0"/>
              </a:spcAft>
            </a:pPr>
            <a:endParaRPr lang="es-CO" dirty="0"/>
          </a:p>
          <a:p>
            <a:pPr lvl="0" algn="just">
              <a:lnSpc>
                <a:spcPct val="115000"/>
              </a:lnSpc>
              <a:spcAft>
                <a:spcPts val="0"/>
              </a:spcAft>
            </a:pPr>
            <a:endParaRPr lang="es-CO" dirty="0"/>
          </a:p>
          <a:p>
            <a:pPr marL="742950" lvl="1" indent="-285750" algn="just">
              <a:lnSpc>
                <a:spcPct val="115000"/>
              </a:lnSpc>
              <a:spcAft>
                <a:spcPts val="0"/>
              </a:spcAft>
              <a:buFont typeface="+mj-lt"/>
              <a:buAutoNum type="arabicParenR"/>
            </a:pPr>
            <a:r>
              <a:rPr lang="es-ES" dirty="0"/>
              <a:t>Yo Respeto (Frase)</a:t>
            </a:r>
            <a:endParaRPr lang="es-CO" dirty="0"/>
          </a:p>
          <a:p>
            <a:pPr marL="742950" lvl="1" indent="-285750" algn="just">
              <a:lnSpc>
                <a:spcPct val="115000"/>
              </a:lnSpc>
              <a:spcAft>
                <a:spcPts val="0"/>
              </a:spcAft>
              <a:buFont typeface="+mj-lt"/>
              <a:buAutoNum type="arabicParenR"/>
            </a:pPr>
            <a:r>
              <a:rPr lang="es-ES" dirty="0"/>
              <a:t>No Pirateo (Frase)</a:t>
            </a:r>
            <a:endParaRPr lang="es-CO" dirty="0"/>
          </a:p>
          <a:p>
            <a:pPr marL="742950" lvl="1" indent="-285750" algn="just">
              <a:lnSpc>
                <a:spcPct val="115000"/>
              </a:lnSpc>
              <a:spcAft>
                <a:spcPts val="0"/>
              </a:spcAft>
              <a:buFont typeface="+mj-lt"/>
              <a:buAutoNum type="arabicParenR"/>
            </a:pPr>
            <a:r>
              <a:rPr lang="es-ES" dirty="0"/>
              <a:t>Tú Eliges (Frase)</a:t>
            </a:r>
            <a:endParaRPr lang="es-CO" dirty="0"/>
          </a:p>
          <a:p>
            <a:pPr marL="742950" lvl="1" indent="-285750" algn="just">
              <a:lnSpc>
                <a:spcPct val="115000"/>
              </a:lnSpc>
              <a:spcAft>
                <a:spcPts val="0"/>
              </a:spcAft>
              <a:buFont typeface="+mj-lt"/>
              <a:buAutoNum type="arabicParenR"/>
            </a:pPr>
            <a:r>
              <a:rPr lang="es-ES" dirty="0"/>
              <a:t>Delito (Frase)</a:t>
            </a:r>
            <a:endParaRPr lang="es-CO" dirty="0"/>
          </a:p>
          <a:p>
            <a:pPr marL="742950" lvl="1" indent="-285750" algn="just">
              <a:lnSpc>
                <a:spcPct val="115000"/>
              </a:lnSpc>
              <a:spcAft>
                <a:spcPts val="0"/>
              </a:spcAft>
              <a:buFont typeface="+mj-lt"/>
              <a:buAutoNum type="arabicParenR"/>
            </a:pPr>
            <a:r>
              <a:rPr lang="es-ES" dirty="0"/>
              <a:t>Legalidad (Frase)</a:t>
            </a:r>
            <a:endParaRPr lang="es-CO" dirty="0"/>
          </a:p>
          <a:p>
            <a:pPr marL="742950" lvl="1" indent="-285750" algn="just">
              <a:lnSpc>
                <a:spcPct val="115000"/>
              </a:lnSpc>
              <a:spcAft>
                <a:spcPts val="0"/>
              </a:spcAft>
              <a:buFont typeface="+mj-lt"/>
              <a:buAutoNum type="arabicParenR"/>
            </a:pPr>
            <a:r>
              <a:rPr lang="es-ES" dirty="0"/>
              <a:t>Cultura Ciudadana (Frase)</a:t>
            </a:r>
            <a:endParaRPr lang="es-CO" dirty="0"/>
          </a:p>
          <a:p>
            <a:pPr marL="742950" lvl="1" indent="-285750" algn="just">
              <a:lnSpc>
                <a:spcPct val="115000"/>
              </a:lnSpc>
              <a:spcAft>
                <a:spcPts val="0"/>
              </a:spcAft>
              <a:buFont typeface="+mj-lt"/>
              <a:buAutoNum type="arabicParenR"/>
            </a:pPr>
            <a:r>
              <a:rPr lang="es-ES" dirty="0"/>
              <a:t>Yo cuido (Frase</a:t>
            </a:r>
            <a:r>
              <a:rPr lang="es-ES" b="1" dirty="0"/>
              <a:t>)</a:t>
            </a:r>
            <a:r>
              <a:rPr lang="es-ES" dirty="0"/>
              <a:t> Transformador de Energía  (Imagen)</a:t>
            </a:r>
            <a:endParaRPr lang="es-CO" dirty="0"/>
          </a:p>
          <a:p>
            <a:pPr marL="742950" lvl="1" indent="-285750" algn="just">
              <a:lnSpc>
                <a:spcPct val="115000"/>
              </a:lnSpc>
              <a:spcAft>
                <a:spcPts val="0"/>
              </a:spcAft>
              <a:buFont typeface="+mj-lt"/>
              <a:buAutoNum type="arabicParenR"/>
            </a:pPr>
            <a:r>
              <a:rPr lang="es-ES" dirty="0"/>
              <a:t>Soy un Ciudadano Legal (Imagen)</a:t>
            </a:r>
            <a:endParaRPr lang="es-CO" dirty="0"/>
          </a:p>
          <a:p>
            <a:pPr marL="742950" lvl="1" indent="-285750" algn="just">
              <a:lnSpc>
                <a:spcPct val="115000"/>
              </a:lnSpc>
              <a:spcAft>
                <a:spcPts val="0"/>
              </a:spcAft>
              <a:buFont typeface="+mj-lt"/>
              <a:buAutoNum type="arabicParenR"/>
            </a:pPr>
            <a:r>
              <a:rPr lang="es-ES" dirty="0"/>
              <a:t>Personas construyendo algo juntos (Imagen)</a:t>
            </a:r>
            <a:endParaRPr lang="es-CO" dirty="0"/>
          </a:p>
          <a:p>
            <a:pPr lvl="1" algn="just">
              <a:lnSpc>
                <a:spcPct val="115000"/>
              </a:lnSpc>
              <a:spcAft>
                <a:spcPts val="1000"/>
              </a:spcAft>
            </a:pPr>
            <a:endParaRPr lang="es-CO" b="1" dirty="0">
              <a:solidFill>
                <a:srgbClr val="0070C0"/>
              </a:solidFill>
            </a:endParaRPr>
          </a:p>
          <a:p>
            <a:pPr lvl="0" algn="just">
              <a:lnSpc>
                <a:spcPct val="115000"/>
              </a:lnSpc>
              <a:spcAft>
                <a:spcPts val="0"/>
              </a:spcAft>
            </a:pPr>
            <a:endParaRPr lang="es-CO" dirty="0"/>
          </a:p>
        </p:txBody>
      </p:sp>
    </p:spTree>
    <p:extLst>
      <p:ext uri="{BB962C8B-B14F-4D97-AF65-F5344CB8AC3E}">
        <p14:creationId xmlns:p14="http://schemas.microsoft.com/office/powerpoint/2010/main" val="121773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3275856" y="1962753"/>
            <a:ext cx="2863541" cy="857671"/>
          </a:xfrm>
          <a:prstGeom prst="rect">
            <a:avLst/>
          </a:prstGeom>
        </p:spPr>
        <p:txBody>
          <a:bodyPr wrap="none">
            <a:spAutoFit/>
          </a:bodyPr>
          <a:lstStyle/>
          <a:p>
            <a:pPr>
              <a:lnSpc>
                <a:spcPct val="115000"/>
              </a:lnSpc>
              <a:spcBef>
                <a:spcPts val="1000"/>
              </a:spcBef>
            </a:pPr>
            <a:r>
              <a:rPr lang="es-ES" b="1" dirty="0">
                <a:solidFill>
                  <a:srgbClr val="0070C0"/>
                </a:solidFill>
              </a:rPr>
              <a:t>2. ACTIVIDAD CHECENTRESE</a:t>
            </a:r>
            <a:endParaRPr lang="es-CO" b="1" dirty="0">
              <a:solidFill>
                <a:srgbClr val="0070C0"/>
              </a:solidFill>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467544" y="1834977"/>
            <a:ext cx="7792115" cy="1494768"/>
          </a:xfrm>
          <a:prstGeom prst="rect">
            <a:avLst/>
          </a:prstGeom>
        </p:spPr>
        <p:txBody>
          <a:bodyPr wrap="square">
            <a:spAutoFit/>
          </a:bodyPr>
          <a:lstStyle/>
          <a:p>
            <a:pPr lvl="0" algn="just">
              <a:lnSpc>
                <a:spcPct val="115000"/>
              </a:lnSpc>
              <a:spcAft>
                <a:spcPts val="0"/>
              </a:spcAft>
            </a:pPr>
            <a:endParaRPr lang="es-CO" dirty="0"/>
          </a:p>
          <a:p>
            <a:pPr lvl="0" algn="just">
              <a:lnSpc>
                <a:spcPct val="115000"/>
              </a:lnSpc>
              <a:spcAft>
                <a:spcPts val="0"/>
              </a:spcAft>
            </a:pPr>
            <a:endParaRPr lang="es-CO" dirty="0"/>
          </a:p>
          <a:p>
            <a:pPr lvl="1" algn="just">
              <a:lnSpc>
                <a:spcPct val="115000"/>
              </a:lnSpc>
              <a:spcAft>
                <a:spcPts val="1000"/>
              </a:spcAft>
            </a:pPr>
            <a:endParaRPr lang="es-CO" b="1" dirty="0">
              <a:solidFill>
                <a:srgbClr val="0070C0"/>
              </a:solidFill>
            </a:endParaRPr>
          </a:p>
          <a:p>
            <a:pPr lvl="0" algn="just">
              <a:lnSpc>
                <a:spcPct val="115000"/>
              </a:lnSpc>
              <a:spcAft>
                <a:spcPts val="0"/>
              </a:spcAft>
            </a:pPr>
            <a:endParaRPr lang="es-CO" dirty="0"/>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01" y="2636912"/>
            <a:ext cx="4148344" cy="3111258"/>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5969" y="2987279"/>
            <a:ext cx="4137170" cy="2327158"/>
          </a:xfrm>
          <a:prstGeom prst="rect">
            <a:avLst/>
          </a:prstGeom>
        </p:spPr>
      </p:pic>
    </p:spTree>
    <p:extLst>
      <p:ext uri="{BB962C8B-B14F-4D97-AF65-F5344CB8AC3E}">
        <p14:creationId xmlns:p14="http://schemas.microsoft.com/office/powerpoint/2010/main" val="2582055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5" name="Rectángulo 4"/>
          <p:cNvSpPr/>
          <p:nvPr/>
        </p:nvSpPr>
        <p:spPr>
          <a:xfrm>
            <a:off x="539552" y="2574333"/>
            <a:ext cx="7792115" cy="2308324"/>
          </a:xfrm>
          <a:prstGeom prst="rect">
            <a:avLst/>
          </a:prstGeom>
        </p:spPr>
        <p:txBody>
          <a:bodyPr wrap="square">
            <a:spAutoFit/>
          </a:bodyPr>
          <a:lstStyle/>
          <a:p>
            <a:pPr lvl="0"/>
            <a:r>
              <a:rPr lang="es-ES"/>
              <a:t>Inicio de la Presentación: Esta presentación contiene preguntas sobre la cultura ciudadana, legalidad, identidad del territorio, y sobre el uso racional de energía en el que los participantes deberán contestar de manera acertada para dar continuidad a la siguiente pregunta.</a:t>
            </a:r>
            <a:endParaRPr lang="es-CO"/>
          </a:p>
          <a:p>
            <a:r>
              <a:rPr lang="es-ES"/>
              <a:t>El juego consta de 10 preguntas, en los que en las preguntas 3 y 7 hay seguro con premio. En cuanto a la última pregunta (10) el participante tiene derecho a un premio (Souvenirs CHEC). Durante el desarrollo del juego el participante tiene 3 ayudas (Pregunta a un amigo, 50-50, y ayuda del público.)</a:t>
            </a:r>
            <a:endParaRPr lang="es-CO"/>
          </a:p>
        </p:txBody>
      </p:sp>
      <p:sp>
        <p:nvSpPr>
          <p:cNvPr id="6" name="Rectángulo 5"/>
          <p:cNvSpPr/>
          <p:nvPr/>
        </p:nvSpPr>
        <p:spPr>
          <a:xfrm>
            <a:off x="1126676" y="1971408"/>
            <a:ext cx="6973715" cy="383823"/>
          </a:xfrm>
          <a:prstGeom prst="rect">
            <a:avLst/>
          </a:prstGeom>
        </p:spPr>
        <p:txBody>
          <a:bodyPr wrap="squar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3 .</a:t>
            </a: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hlinkClick r:id="rId5" action="ppaction://hlinkpres?slideindex=1&amp;slidetitle="/>
              </a:rPr>
              <a:t>ACTIVIDAD</a:t>
            </a: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 ¿QUIÉN QUIERE SER MILLONARIO?</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91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009" y="2588189"/>
            <a:ext cx="4211960" cy="2527176"/>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5721" y="2588189"/>
            <a:ext cx="4211958" cy="2527175"/>
          </a:xfrm>
          <a:prstGeom prst="rect">
            <a:avLst/>
          </a:prstGeom>
        </p:spPr>
      </p:pic>
    </p:spTree>
    <p:extLst>
      <p:ext uri="{BB962C8B-B14F-4D97-AF65-F5344CB8AC3E}">
        <p14:creationId xmlns:p14="http://schemas.microsoft.com/office/powerpoint/2010/main" val="181751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1100365" y="1916832"/>
            <a:ext cx="3715504" cy="410882"/>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4. ACTIVIDAD ROMPECABEZAS</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5" name="Rectángulo 4"/>
          <p:cNvSpPr/>
          <p:nvPr/>
        </p:nvSpPr>
        <p:spPr>
          <a:xfrm>
            <a:off x="673050" y="2625851"/>
            <a:ext cx="7182544" cy="2640723"/>
          </a:xfrm>
          <a:prstGeom prst="rect">
            <a:avLst/>
          </a:prstGeom>
        </p:spPr>
        <p:txBody>
          <a:bodyPr wrap="square">
            <a:spAutoFit/>
          </a:bodyPr>
          <a:lstStyle/>
          <a:p>
            <a:pPr lvl="0" algn="just">
              <a:lnSpc>
                <a:spcPct val="115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La actividad consiste en que cada equipo debe armar en el menor tiempo posible el rompecabezas que contiene una imagen acerca de los siguientes ejes temáticos, Medio Ambiente, Normas, y señalización de prevención e información, evito prácticas ilegales, niños, niñas y jóvenes primero, porque reconozco las diferencias, porque valoro lo público;  para el cual cada uno de los participantes del equipo debe dar su punto de vista frente a la imagen que le corresponde.</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284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1100365" y="1916832"/>
            <a:ext cx="2219390" cy="857671"/>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5. PREGUNTADOS</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1125625" y="2617049"/>
            <a:ext cx="7079552" cy="2003625"/>
          </a:xfrm>
          <a:prstGeom prst="rect">
            <a:avLst/>
          </a:prstGeom>
        </p:spPr>
        <p:txBody>
          <a:bodyPr wrap="square">
            <a:spAutoFit/>
          </a:bodyPr>
          <a:lstStyle/>
          <a:p>
            <a:pPr>
              <a:lnSpc>
                <a:spcPct val="115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La actividad funciona como el juego típico colombiano llamado la Rana, en el que los participantes tendrán argollas de acero, las cuales deberán insertar en hoyos que tiene la cabina, estos conducirán la argolla a una pregunta con un valor, que al ser respondida correctamente entregará el valor de puntos al participante.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795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1100365" y="1916832"/>
            <a:ext cx="2219390" cy="857671"/>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5. PREGUNTADOS</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755576" y="2509221"/>
            <a:ext cx="7079552" cy="3405804"/>
          </a:xfrm>
          <a:prstGeom prst="rect">
            <a:avLst/>
          </a:prstGeom>
        </p:spPr>
        <p:txBody>
          <a:bodyPr wrap="square">
            <a:spAutoFit/>
          </a:bodyPr>
          <a:lstStyle/>
          <a:p>
            <a:r>
              <a:rPr lang="es-ES" b="1" dirty="0"/>
              <a:t>Preguntas:</a:t>
            </a:r>
            <a:endParaRPr lang="es-CO" dirty="0"/>
          </a:p>
          <a:p>
            <a:r>
              <a:rPr lang="es-ES" b="1" dirty="0"/>
              <a:t>¿Qué es cultura de la legalidad? Valor 1000</a:t>
            </a:r>
            <a:endParaRPr lang="es-CO" dirty="0"/>
          </a:p>
          <a:p>
            <a:r>
              <a:rPr lang="es-ES" b="1" dirty="0"/>
              <a:t>¿Qué hace usted para cuidar el medio ambiente? Valor 700</a:t>
            </a:r>
            <a:endParaRPr lang="es-CO" dirty="0"/>
          </a:p>
          <a:p>
            <a:r>
              <a:rPr lang="es-ES" b="1" dirty="0"/>
              <a:t>¿Sabe usted el significado de esta señal? </a:t>
            </a:r>
            <a:r>
              <a:rPr lang="es-ES" b="1" dirty="0" err="1"/>
              <a:t>Prg</a:t>
            </a:r>
            <a:r>
              <a:rPr lang="es-ES" b="1" dirty="0"/>
              <a:t> 3,4,5,6 c/u 100</a:t>
            </a:r>
            <a:endParaRPr lang="es-CO" dirty="0"/>
          </a:p>
          <a:p>
            <a:r>
              <a:rPr lang="es-ES" b="1" dirty="0"/>
              <a:t>¿Qué piensa usted frente a la manipulación de la infraestructura de los servicios públicos? Valor 500</a:t>
            </a:r>
            <a:endParaRPr lang="es-CO" dirty="0"/>
          </a:p>
          <a:p>
            <a:r>
              <a:rPr lang="es-ES" b="1" dirty="0"/>
              <a:t>¿Qué entiende usted por lo público?400</a:t>
            </a:r>
            <a:endParaRPr lang="es-CO" dirty="0"/>
          </a:p>
          <a:p>
            <a:r>
              <a:rPr lang="es-ES" b="1" dirty="0"/>
              <a:t>¿Identifique los bienes y servicios públicos de su territorio?600</a:t>
            </a:r>
            <a:endParaRPr lang="es-CO" dirty="0"/>
          </a:p>
          <a:p>
            <a:r>
              <a:rPr lang="es-ES" b="1" dirty="0"/>
              <a:t>¿Cómo contribuye al cuidado de los bienes y servicios públicos?300</a:t>
            </a:r>
            <a:endParaRPr lang="es-CO" dirty="0"/>
          </a:p>
          <a:p>
            <a:r>
              <a:rPr lang="es-ES" b="1" dirty="0"/>
              <a:t>¿Usted que sabe sobre chec?200</a:t>
            </a:r>
            <a:endParaRPr lang="es-CO" dirty="0"/>
          </a:p>
          <a:p>
            <a:r>
              <a:rPr lang="es-ES" b="1" dirty="0"/>
              <a:t>¿Que desea conocer sobre la empresa? 100</a:t>
            </a:r>
            <a:endParaRPr lang="es-CO" dirty="0"/>
          </a:p>
          <a:p>
            <a:pPr>
              <a:lnSpc>
                <a:spcPct val="115000"/>
              </a:lnSpc>
              <a:spcAft>
                <a:spcPts val="100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927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1100365" y="1916832"/>
            <a:ext cx="2219390" cy="857671"/>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5. PREGUNTADOS</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2868036"/>
            <a:ext cx="3804702" cy="2639997"/>
          </a:xfrm>
          <a:prstGeom prst="rect">
            <a:avLst/>
          </a:prstGeom>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3779" y="2857182"/>
            <a:ext cx="3486150" cy="2914650"/>
          </a:xfrm>
          <a:prstGeom prst="rect">
            <a:avLst/>
          </a:prstGeom>
        </p:spPr>
      </p:pic>
    </p:spTree>
    <p:extLst>
      <p:ext uri="{BB962C8B-B14F-4D97-AF65-F5344CB8AC3E}">
        <p14:creationId xmlns:p14="http://schemas.microsoft.com/office/powerpoint/2010/main" val="1956096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logo-generacion-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91" y="140732"/>
            <a:ext cx="1488068" cy="14880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1589019" y="1282428"/>
            <a:ext cx="6048672" cy="2123658"/>
          </a:xfrm>
          <a:prstGeom prst="rect">
            <a:avLst/>
          </a:prstGeom>
          <a:noFill/>
        </p:spPr>
        <p:txBody>
          <a:bodyPr wrap="square" rtlCol="0">
            <a:spAutoFit/>
          </a:bodyPr>
          <a:lstStyle/>
          <a:p>
            <a:pPr algn="ctr"/>
            <a:r>
              <a:rPr lang="es-CO" dirty="0"/>
              <a:t>Es una iniciativa de CHEC grupo EPM que busca dar soporte y sostenibilidad a las acciones técnicas emprendidas por la empresa para la gestión de </a:t>
            </a:r>
            <a:r>
              <a:rPr lang="es-CO" b="1" dirty="0"/>
              <a:t>pérdidas no técnicas</a:t>
            </a:r>
            <a:r>
              <a:rPr lang="es-CO" dirty="0"/>
              <a:t>, desde </a:t>
            </a:r>
            <a:r>
              <a:rPr lang="es-CO" b="1" i="1" dirty="0"/>
              <a:t>procesos alternativos </a:t>
            </a:r>
            <a:r>
              <a:rPr lang="es-CO" dirty="0"/>
              <a:t>que impactan las formas de relacionamiento de los clientes, usuarios y comunidades con la infraestructura de la empresa.</a:t>
            </a:r>
            <a:endParaRPr lang="es-ES" sz="2400" b="1" dirty="0">
              <a:solidFill>
                <a:srgbClr val="00B050"/>
              </a:solidFill>
              <a:latin typeface="Comfortaa" pitchFamily="34" charset="0"/>
            </a:endParaRPr>
          </a:p>
          <a:p>
            <a:pPr algn="ctr"/>
            <a:endParaRPr lang="es-ES" sz="2400" b="1" dirty="0">
              <a:solidFill>
                <a:srgbClr val="00B050"/>
              </a:solidFill>
              <a:latin typeface="Comfortaa" pitchFamily="34" charset="0"/>
            </a:endParaRPr>
          </a:p>
        </p:txBody>
      </p:sp>
      <p:pic>
        <p:nvPicPr>
          <p:cNvPr id="19" name="10 Imagen" descr="http://www.chec.com.co/sitioweb/flash/files/CHEC%20EPM1_0_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2274" y="140732"/>
            <a:ext cx="1519039" cy="1202556"/>
          </a:xfrm>
          <a:prstGeom prst="rect">
            <a:avLst/>
          </a:prstGeom>
          <a:noFill/>
          <a:ln>
            <a:noFill/>
          </a:ln>
        </p:spPr>
      </p:pic>
      <p:sp>
        <p:nvSpPr>
          <p:cNvPr id="6" name="Rectangle 1"/>
          <p:cNvSpPr>
            <a:spLocks noChangeArrowheads="1"/>
          </p:cNvSpPr>
          <p:nvPr/>
        </p:nvSpPr>
        <p:spPr bwMode="auto">
          <a:xfrm>
            <a:off x="900113" y="3525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CO" altLang="es-CO" sz="1800" b="0" i="0" u="none" strike="noStrike" cap="none" normalizeH="0" baseline="0">
                <a:ln>
                  <a:noFill/>
                </a:ln>
                <a:solidFill>
                  <a:schemeClr val="tx1"/>
                </a:solidFill>
                <a:effectLst/>
                <a:latin typeface="Arial" panose="020B0604020202020204" pitchFamily="34" charset="0"/>
              </a:rPr>
            </a:br>
            <a:endParaRPr kumimoji="0" lang="es-CO" altLang="es-CO"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anose="020B0604020202020204" pitchFamily="34" charset="0"/>
            </a:endParaRPr>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380" y="3306279"/>
            <a:ext cx="3734436" cy="2483003"/>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5976" y="3318162"/>
            <a:ext cx="3689759" cy="2459239"/>
          </a:xfrm>
          <a:prstGeom prst="rect">
            <a:avLst/>
          </a:prstGeom>
        </p:spPr>
      </p:pic>
    </p:spTree>
    <p:extLst>
      <p:ext uri="{BB962C8B-B14F-4D97-AF65-F5344CB8AC3E}">
        <p14:creationId xmlns:p14="http://schemas.microsoft.com/office/powerpoint/2010/main" val="3451954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5" name="Rectángulo 4"/>
          <p:cNvSpPr/>
          <p:nvPr/>
        </p:nvSpPr>
        <p:spPr>
          <a:xfrm>
            <a:off x="1116113" y="1988840"/>
            <a:ext cx="1287532" cy="383823"/>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6. ILEGAL</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1116113" y="2889397"/>
            <a:ext cx="6390456" cy="1047979"/>
          </a:xfrm>
          <a:prstGeom prst="rect">
            <a:avLst/>
          </a:prstGeom>
        </p:spPr>
        <p:txBody>
          <a:bodyPr wrap="square">
            <a:spAutoFit/>
          </a:bodyPr>
          <a:lstStyle/>
          <a:p>
            <a:pPr>
              <a:lnSpc>
                <a:spcPct val="115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Sensibilizar a la comunidad sobre las prácticas individuales y colectivas, como desde la acción o la omisión las comunidades asumen resistir o ser parte del fraude.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681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5" name="Rectángulo 4"/>
          <p:cNvSpPr/>
          <p:nvPr/>
        </p:nvSpPr>
        <p:spPr>
          <a:xfrm>
            <a:off x="1116113" y="1988840"/>
            <a:ext cx="1287532" cy="383823"/>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6. ILEGAL</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1116113" y="2889397"/>
            <a:ext cx="6390456" cy="390363"/>
          </a:xfrm>
          <a:prstGeom prst="rect">
            <a:avLst/>
          </a:prstGeom>
        </p:spPr>
        <p:txBody>
          <a:bodyPr wrap="square">
            <a:spAutoFit/>
          </a:bodyPr>
          <a:lstStyle/>
          <a:p>
            <a:pPr>
              <a:lnSpc>
                <a:spcPct val="115000"/>
              </a:lnSpc>
              <a:spcAft>
                <a:spcPts val="1000"/>
              </a:spcAft>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2649826"/>
            <a:ext cx="4512625" cy="3384469"/>
          </a:xfrm>
          <a:prstGeom prst="rect">
            <a:avLst/>
          </a:prstGeom>
        </p:spPr>
      </p:pic>
    </p:spTree>
    <p:extLst>
      <p:ext uri="{BB962C8B-B14F-4D97-AF65-F5344CB8AC3E}">
        <p14:creationId xmlns:p14="http://schemas.microsoft.com/office/powerpoint/2010/main" val="2708471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5" name="Rectángulo 4"/>
          <p:cNvSpPr/>
          <p:nvPr/>
        </p:nvSpPr>
        <p:spPr>
          <a:xfrm>
            <a:off x="1116113" y="1988840"/>
            <a:ext cx="2514343" cy="857671"/>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7. ELECTROCUTADO</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971600" y="2859193"/>
            <a:ext cx="6390456" cy="2003625"/>
          </a:xfrm>
          <a:prstGeom prst="rect">
            <a:avLst/>
          </a:prstGeom>
        </p:spPr>
        <p:txBody>
          <a:bodyPr wrap="square">
            <a:spAutoFit/>
          </a:bodyPr>
          <a:lstStyle/>
          <a:p>
            <a:pPr>
              <a:lnSpc>
                <a:spcPct val="115000"/>
              </a:lnSpc>
              <a:spcAft>
                <a:spcPts val="1000"/>
              </a:spcAft>
            </a:pPr>
            <a:r>
              <a:rPr lang="es-ES" dirty="0"/>
              <a:t>En medio de un espacio público, un grupo que previamente ha montado la obra, interrumpe la cotidianidad de un espacio determinado,  con la obra el electrocutado, la cual consiste en un personaje que al subir  de una escalera hacia un poste de energía se electrocuta y pierde parte de sus extremidades, sufre quemaduras de primero y segundo grado</a:t>
            </a:r>
            <a:r>
              <a:rPr lang="es-ES" dirty="0">
                <a:latin typeface="Arial" panose="020B0604020202020204" pitchFamily="34" charset="0"/>
                <a:ea typeface="Calibri" panose="020F0502020204030204" pitchFamily="34" charset="0"/>
                <a:cs typeface="Times New Roman" panose="02020603050405020304" pitchFamily="18" charset="0"/>
              </a:rPr>
              <a:t>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895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5" name="Rectángulo 4"/>
          <p:cNvSpPr/>
          <p:nvPr/>
        </p:nvSpPr>
        <p:spPr>
          <a:xfrm>
            <a:off x="1116113" y="1988840"/>
            <a:ext cx="2514343" cy="857671"/>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7. ELECTROCUTADO</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ángulo 5"/>
          <p:cNvSpPr/>
          <p:nvPr/>
        </p:nvSpPr>
        <p:spPr>
          <a:xfrm>
            <a:off x="971600" y="2859193"/>
            <a:ext cx="6390456" cy="358816"/>
          </a:xfrm>
          <a:prstGeom prst="rect">
            <a:avLst/>
          </a:prstGeom>
        </p:spPr>
        <p:txBody>
          <a:bodyPr wrap="square">
            <a:spAutoFit/>
          </a:bodyPr>
          <a:lstStyle/>
          <a:p>
            <a:pPr>
              <a:lnSpc>
                <a:spcPct val="115000"/>
              </a:lnSpc>
              <a:spcAft>
                <a:spcPts val="100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1070" y="2859193"/>
            <a:ext cx="4271516" cy="2957203"/>
          </a:xfrm>
          <a:prstGeom prst="rect">
            <a:avLst/>
          </a:prstGeom>
        </p:spPr>
      </p:pic>
    </p:spTree>
    <p:extLst>
      <p:ext uri="{BB962C8B-B14F-4D97-AF65-F5344CB8AC3E}">
        <p14:creationId xmlns:p14="http://schemas.microsoft.com/office/powerpoint/2010/main" val="221948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6" name="Rectángulo 5"/>
          <p:cNvSpPr/>
          <p:nvPr/>
        </p:nvSpPr>
        <p:spPr>
          <a:xfrm>
            <a:off x="867557" y="2836583"/>
            <a:ext cx="6840760" cy="1754326"/>
          </a:xfrm>
          <a:prstGeom prst="rect">
            <a:avLst/>
          </a:prstGeom>
        </p:spPr>
        <p:txBody>
          <a:bodyPr wrap="square">
            <a:spAutoFit/>
          </a:bodyPr>
          <a:lstStyle/>
          <a:p>
            <a:r>
              <a:rPr lang="es-ES"/>
              <a:t>En el juego Legal (bingo), a cada jugador se le entrega al menos un cartón.  Pueden distribuirse varios. En esta actividad cada cartón tiene impresa una cuadrícula de 5x5 que contiene letras y números. Las letras L-E-G-A-L aparecen escritas en la parte superior del cartón.  Bajo cada letra hay una serie de números. Estos números son impresos al azar en cada cartón.   </a:t>
            </a:r>
            <a:endParaRPr lang="es-CO"/>
          </a:p>
        </p:txBody>
      </p:sp>
      <p:sp>
        <p:nvSpPr>
          <p:cNvPr id="4" name="Rectángulo 3"/>
          <p:cNvSpPr/>
          <p:nvPr/>
        </p:nvSpPr>
        <p:spPr>
          <a:xfrm>
            <a:off x="827584" y="2025938"/>
            <a:ext cx="2193870" cy="410882"/>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8. LEGAL (BINGO)</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368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46969" y="1396370"/>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3347864" y="1629536"/>
            <a:ext cx="2193870" cy="410882"/>
          </a:xfrm>
          <a:prstGeom prst="rect">
            <a:avLst/>
          </a:prstGeom>
        </p:spPr>
        <p:txBody>
          <a:bodyPr wrap="none">
            <a:spAutoFit/>
          </a:bodyPr>
          <a:lstStyle/>
          <a:p>
            <a:pPr>
              <a:lnSpc>
                <a:spcPct val="115000"/>
              </a:lnSpc>
              <a:spcBef>
                <a:spcPts val="1000"/>
              </a:spcBef>
              <a:spcAft>
                <a:spcPts val="0"/>
              </a:spcAft>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8. LEGAL (BINGO)</a:t>
            </a: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2361111"/>
            <a:ext cx="2534022" cy="3666653"/>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6969" y="2286872"/>
            <a:ext cx="2571645" cy="3721092"/>
          </a:xfrm>
          <a:prstGeom prst="rect">
            <a:avLst/>
          </a:prstGeom>
        </p:spPr>
      </p:pic>
    </p:spTree>
    <p:extLst>
      <p:ext uri="{BB962C8B-B14F-4D97-AF65-F5344CB8AC3E}">
        <p14:creationId xmlns:p14="http://schemas.microsoft.com/office/powerpoint/2010/main" val="122602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68030" y="484934"/>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5" name="Rectángulo 4"/>
          <p:cNvSpPr/>
          <p:nvPr/>
        </p:nvSpPr>
        <p:spPr>
          <a:xfrm>
            <a:off x="539552" y="1291344"/>
            <a:ext cx="7758608" cy="4715650"/>
          </a:xfrm>
          <a:prstGeom prst="rect">
            <a:avLst/>
          </a:prstGeom>
        </p:spPr>
        <p:txBody>
          <a:bodyPr wrap="square">
            <a:spAutoFit/>
          </a:bodyPr>
          <a:lstStyle/>
          <a:p>
            <a:pPr>
              <a:lnSpc>
                <a:spcPct val="115000"/>
              </a:lnSpc>
              <a:spcBef>
                <a:spcPts val="2400"/>
              </a:spcBef>
              <a:spcAft>
                <a:spcPts val="0"/>
              </a:spcAft>
            </a:pPr>
            <a:r>
              <a:rPr lang="es-ES" sz="2000" b="1" kern="0"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RECOMENDACIONES:</a:t>
            </a:r>
            <a:endParaRPr lang="es-CO" sz="20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r>
              <a:rPr lang="es-ES" b="1" dirty="0">
                <a:latin typeface="Arial" panose="020B0604020202020204" pitchFamily="34"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Cada una de las actividades está desarrollada para realizarse con niños, niñas, jóvenes y adultos, de acuerdo a las necesidades y contextos donde se desee implementar.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 </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La lista de actividades están desarrolladas para realizarse en orden que se desee, los tiempos, el espacio y el número de participantes los determina el facilitador, a excepción del juego quien quiere ser millonario, para el cual es necesario una fuente de energía y un proyector o pantalla.</a:t>
            </a:r>
            <a:endParaRPr lang="es-CO"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El interés de cada una de las actividades es llevar a la reflexión y al diálogo de las comunidades que participen respecto al tema de Cultura Ciudadana y cada uno de los ejes antes mencionados.</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811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68030" y="484934"/>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5" name="Rectángulo 4"/>
          <p:cNvSpPr/>
          <p:nvPr/>
        </p:nvSpPr>
        <p:spPr>
          <a:xfrm>
            <a:off x="639938" y="1772816"/>
            <a:ext cx="7758608" cy="2689967"/>
          </a:xfrm>
          <a:prstGeom prst="rect">
            <a:avLst/>
          </a:prstGeom>
        </p:spPr>
        <p:txBody>
          <a:bodyPr wrap="square">
            <a:spAutoFit/>
          </a:bodyPr>
          <a:lstStyle/>
          <a:p>
            <a:pPr>
              <a:lnSpc>
                <a:spcPct val="115000"/>
              </a:lnSpc>
              <a:spcBef>
                <a:spcPts val="2400"/>
              </a:spcBef>
              <a:spcAft>
                <a:spcPts val="0"/>
              </a:spcAft>
            </a:pPr>
            <a:r>
              <a:rPr lang="es-CO" sz="1600" dirty="0">
                <a:latin typeface="Calibri" panose="020F0502020204030204" pitchFamily="34" charset="0"/>
                <a:ea typeface="Calibri" panose="020F0502020204030204" pitchFamily="34" charset="0"/>
                <a:cs typeface="Times New Roman" panose="02020603050405020304" pitchFamily="18" charset="0"/>
              </a:rPr>
              <a:t>El modulo “ Soy Un ciudadano legal”, nace como iniciativa del proyecto de generación de confianza, por la necesidad de trabajar los temas de interés de la empresa, en una forma lúdica, reflexiva que nos permitiera realizar diálogos y discusiones con las comunidades para así, lograr transformaciones en sus practicas, en los constantes encuentros con los grupos.</a:t>
            </a:r>
          </a:p>
          <a:p>
            <a:pPr>
              <a:lnSpc>
                <a:spcPct val="115000"/>
              </a:lnSpc>
              <a:spcBef>
                <a:spcPts val="2400"/>
              </a:spcBef>
              <a:spcAft>
                <a:spcPts val="0"/>
              </a:spcAft>
            </a:pPr>
            <a:r>
              <a:rPr lang="es-CO" sz="1600" b="1" i="1" dirty="0">
                <a:latin typeface="Calibri" panose="020F0502020204030204" pitchFamily="34" charset="0"/>
                <a:ea typeface="Calibri" panose="020F0502020204030204" pitchFamily="34" charset="0"/>
                <a:cs typeface="Times New Roman" panose="02020603050405020304" pitchFamily="18" charset="0"/>
              </a:rPr>
              <a:t>Este modulo se construyo con lideres del municipio de la Dorada y de Manizales </a:t>
            </a:r>
            <a:endParaRPr lang="es-CO" sz="1600" b="1"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2400"/>
              </a:spcBef>
              <a:spcAft>
                <a:spcPts val="0"/>
              </a:spcAft>
            </a:pP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46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759" y="4941168"/>
            <a:ext cx="1519039" cy="1202556"/>
          </a:xfrm>
          <a:prstGeom prst="rect">
            <a:avLst/>
          </a:prstGeom>
          <a:noFill/>
          <a:ln>
            <a:noFill/>
          </a:ln>
        </p:spPr>
      </p:pic>
      <p:sp>
        <p:nvSpPr>
          <p:cNvPr id="3" name="2 Rectángulo"/>
          <p:cNvSpPr/>
          <p:nvPr/>
        </p:nvSpPr>
        <p:spPr>
          <a:xfrm>
            <a:off x="1043608" y="335846"/>
            <a:ext cx="7560840" cy="5078313"/>
          </a:xfrm>
          <a:prstGeom prst="rect">
            <a:avLst/>
          </a:prstGeom>
        </p:spPr>
        <p:txBody>
          <a:bodyPr wrap="square">
            <a:spAutoFit/>
          </a:bodyPr>
          <a:lstStyle/>
          <a:p>
            <a:r>
              <a:rPr lang="es-ES" b="1" dirty="0">
                <a:latin typeface="Comfortaa" pitchFamily="34" charset="0"/>
              </a:rPr>
              <a:t>Hemos GENERADO CONFIANZA a partir de:</a:t>
            </a:r>
          </a:p>
          <a:p>
            <a:endParaRPr lang="es-ES" b="1" dirty="0">
              <a:latin typeface="Comfortaa" pitchFamily="34" charset="0"/>
            </a:endParaRPr>
          </a:p>
          <a:p>
            <a:pPr marL="285750" lvl="0" indent="-285750">
              <a:buFont typeface="Arial" pitchFamily="34" charset="0"/>
              <a:buChar char="•"/>
            </a:pPr>
            <a:r>
              <a:rPr lang="es-ES" dirty="0">
                <a:latin typeface="Comfortaa" pitchFamily="34" charset="0"/>
              </a:rPr>
              <a:t>Vinculándonos a las iniciativas que lideran las organizaciones sociales de los  municipio en pro del mejoramiento de la calidad de vida de los ciudadanos.</a:t>
            </a:r>
          </a:p>
          <a:p>
            <a:pPr marL="285750" lvl="0" indent="-285750">
              <a:buFont typeface="Arial" pitchFamily="34" charset="0"/>
              <a:buChar char="•"/>
            </a:pPr>
            <a:r>
              <a:rPr lang="es-ES" dirty="0">
                <a:latin typeface="Comfortaa" pitchFamily="34" charset="0"/>
              </a:rPr>
              <a:t>Generando vínculos y acercamiento constante entre las comunidades del municipio y la empresa CHEC.</a:t>
            </a:r>
          </a:p>
          <a:p>
            <a:pPr marL="285750" lvl="0" indent="-285750">
              <a:buFont typeface="Arial" pitchFamily="34" charset="0"/>
              <a:buChar char="•"/>
            </a:pPr>
            <a:r>
              <a:rPr lang="es-ES" dirty="0">
                <a:latin typeface="Comfortaa" pitchFamily="34" charset="0"/>
              </a:rPr>
              <a:t>Asesorando a los líderes comunitarios en el desarrollo de acciones encaminadas a la construcción de territorios sostenibles. </a:t>
            </a:r>
          </a:p>
          <a:p>
            <a:pPr marL="285750" lvl="0" indent="-285750">
              <a:buFont typeface="Arial" pitchFamily="34" charset="0"/>
              <a:buChar char="•"/>
            </a:pPr>
            <a:r>
              <a:rPr lang="es-ES" dirty="0">
                <a:latin typeface="Comfortaa" pitchFamily="34" charset="0"/>
              </a:rPr>
              <a:t>La participación activa en escenarios de relacionamiento interinstitucional e intersectorial, para la formulación y ejecución de programas y proyectos sociales.</a:t>
            </a:r>
          </a:p>
          <a:p>
            <a:pPr marL="285750" lvl="0" indent="-285750">
              <a:buFont typeface="Arial" pitchFamily="34" charset="0"/>
              <a:buChar char="•"/>
            </a:pPr>
            <a:r>
              <a:rPr lang="es-ES" dirty="0">
                <a:latin typeface="Comfortaa" pitchFamily="34" charset="0"/>
              </a:rPr>
              <a:t>Logrando transformar la percepción de las comunidades de manera positiva frente a la empresa CHEC.</a:t>
            </a:r>
          </a:p>
          <a:p>
            <a:pPr marL="285750" lvl="0" indent="-285750">
              <a:buFont typeface="Arial" pitchFamily="34" charset="0"/>
              <a:buChar char="•"/>
            </a:pPr>
            <a:r>
              <a:rPr lang="es-ES" dirty="0">
                <a:latin typeface="Comfortaa" pitchFamily="34" charset="0"/>
              </a:rPr>
              <a:t>Facilitando los recursos técnicos y humanos para que las comunidades formulen proyectos y realicen los procesos de gestión, como garantía de sostenibilidad. </a:t>
            </a:r>
          </a:p>
          <a:p>
            <a:pPr marL="285750" lvl="0" indent="-285750">
              <a:buFont typeface="Arial" pitchFamily="34" charset="0"/>
              <a:buChar char="•"/>
            </a:pPr>
            <a:r>
              <a:rPr lang="es-ES" dirty="0">
                <a:latin typeface="Comfortaa" pitchFamily="34" charset="0"/>
              </a:rPr>
              <a:t>Generando Iniciativas de emprendimiento y auto-</a:t>
            </a:r>
            <a:r>
              <a:rPr lang="es-ES" dirty="0" err="1">
                <a:latin typeface="Comfortaa" pitchFamily="34" charset="0"/>
              </a:rPr>
              <a:t>sosteniblidad</a:t>
            </a:r>
            <a:r>
              <a:rPr lang="es-ES" dirty="0">
                <a:latin typeface="Comfortaa" pitchFamily="34" charset="0"/>
              </a:rPr>
              <a:t> de las iniciativas</a:t>
            </a:r>
          </a:p>
        </p:txBody>
      </p:sp>
    </p:spTree>
    <p:extLst>
      <p:ext uri="{BB962C8B-B14F-4D97-AF65-F5344CB8AC3E}">
        <p14:creationId xmlns:p14="http://schemas.microsoft.com/office/powerpoint/2010/main" val="3002211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759" y="4941168"/>
            <a:ext cx="1519039" cy="1202556"/>
          </a:xfrm>
          <a:prstGeom prst="rect">
            <a:avLst/>
          </a:prstGeom>
          <a:noFill/>
          <a:ln>
            <a:noFill/>
          </a:ln>
        </p:spPr>
      </p:pic>
      <p:sp>
        <p:nvSpPr>
          <p:cNvPr id="3" name="2 Rectángulo"/>
          <p:cNvSpPr/>
          <p:nvPr/>
        </p:nvSpPr>
        <p:spPr>
          <a:xfrm>
            <a:off x="1043608" y="335846"/>
            <a:ext cx="7560840" cy="3139321"/>
          </a:xfrm>
          <a:prstGeom prst="rect">
            <a:avLst/>
          </a:prstGeom>
        </p:spPr>
        <p:txBody>
          <a:bodyPr wrap="square">
            <a:spAutoFit/>
          </a:bodyPr>
          <a:lstStyle/>
          <a:p>
            <a:r>
              <a:rPr lang="es-ES" b="1" dirty="0">
                <a:latin typeface="Comfortaa" pitchFamily="34" charset="0"/>
              </a:rPr>
              <a:t>Hemos GENERADO CONFIANZA a partir de:</a:t>
            </a:r>
          </a:p>
          <a:p>
            <a:endParaRPr lang="es-ES" b="1" dirty="0">
              <a:latin typeface="Comfortaa" pitchFamily="34" charset="0"/>
            </a:endParaRPr>
          </a:p>
          <a:p>
            <a:pPr marL="285750" indent="-285750">
              <a:buFont typeface="Arial" panose="020B0604020202020204" pitchFamily="34" charset="0"/>
              <a:buChar char="•"/>
            </a:pPr>
            <a:r>
              <a:rPr lang="es-ES" dirty="0">
                <a:latin typeface="Comfortaa" pitchFamily="34" charset="0"/>
              </a:rPr>
              <a:t>Se ha logrado la consecución de recursos por medio de convocatorias con algunas organizaciones como estrategia de sostenibilidad y auto-gestión</a:t>
            </a:r>
          </a:p>
          <a:p>
            <a:r>
              <a:rPr lang="es-ES" b="1" dirty="0">
                <a:latin typeface="Comfortaa" pitchFamily="34" charset="0"/>
              </a:rPr>
              <a:t> -   Casa de la mujer: 10.000.000</a:t>
            </a:r>
          </a:p>
          <a:p>
            <a:pPr marL="285750" indent="-285750">
              <a:buFontTx/>
              <a:buChar char="-"/>
            </a:pPr>
            <a:r>
              <a:rPr lang="es-ES" b="1" dirty="0">
                <a:latin typeface="Comfortaa" pitchFamily="34" charset="0"/>
              </a:rPr>
              <a:t>Fundación Redes: 19.000.000</a:t>
            </a:r>
          </a:p>
          <a:p>
            <a:pPr marL="285750" indent="-285750">
              <a:buFontTx/>
              <a:buChar char="-"/>
            </a:pPr>
            <a:r>
              <a:rPr lang="es-ES" b="1" dirty="0">
                <a:latin typeface="Comfortaa" pitchFamily="34" charset="0"/>
              </a:rPr>
              <a:t>Asociación Cimarrona: 18.000.000</a:t>
            </a:r>
          </a:p>
          <a:p>
            <a:pPr marL="285750" indent="-285750">
              <a:buFontTx/>
              <a:buChar char="-"/>
            </a:pPr>
            <a:r>
              <a:rPr lang="es-ES" b="1" dirty="0">
                <a:latin typeface="Comfortaa" pitchFamily="34" charset="0"/>
              </a:rPr>
              <a:t>Fundación Huellas de Vida: 18.000.0000</a:t>
            </a:r>
          </a:p>
          <a:p>
            <a:pPr marL="285750" indent="-285750">
              <a:buFontTx/>
              <a:buChar char="-"/>
            </a:pPr>
            <a:r>
              <a:rPr lang="es-ES" b="1" dirty="0">
                <a:latin typeface="Comfortaa" pitchFamily="34" charset="0"/>
              </a:rPr>
              <a:t>Apoyo líder afro: 700.000</a:t>
            </a:r>
          </a:p>
          <a:p>
            <a:pPr marL="285750" indent="-285750">
              <a:buFontTx/>
              <a:buChar char="-"/>
            </a:pPr>
            <a:endParaRPr lang="es-ES" b="1" dirty="0">
              <a:latin typeface="Comfortaa" pitchFamily="34" charset="0"/>
            </a:endParaRPr>
          </a:p>
          <a:p>
            <a:pPr marL="285750" indent="-285750">
              <a:buFontTx/>
              <a:buChar char="-"/>
            </a:pPr>
            <a:endParaRPr lang="es-ES" b="1" dirty="0">
              <a:latin typeface="Comfortaa" pitchFamily="34" charset="0"/>
            </a:endParaRPr>
          </a:p>
        </p:txBody>
      </p:sp>
    </p:spTree>
    <p:extLst>
      <p:ext uri="{BB962C8B-B14F-4D97-AF65-F5344CB8AC3E}">
        <p14:creationId xmlns:p14="http://schemas.microsoft.com/office/powerpoint/2010/main" val="192602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2 CuadroTexto"/>
          <p:cNvSpPr txBox="1"/>
          <p:nvPr/>
        </p:nvSpPr>
        <p:spPr>
          <a:xfrm>
            <a:off x="864205" y="592751"/>
            <a:ext cx="6048672" cy="461665"/>
          </a:xfrm>
          <a:prstGeom prst="rect">
            <a:avLst/>
          </a:prstGeom>
          <a:noFill/>
        </p:spPr>
        <p:txBody>
          <a:bodyPr wrap="square" rtlCol="0">
            <a:spAutoFit/>
          </a:bodyPr>
          <a:lstStyle/>
          <a:p>
            <a:pPr algn="ctr"/>
            <a:r>
              <a:rPr lang="es-ES" sz="2400" b="1" dirty="0">
                <a:solidFill>
                  <a:srgbClr val="00B050"/>
                </a:solidFill>
                <a:latin typeface="Comfortaa" pitchFamily="34" charset="0"/>
              </a:rPr>
              <a:t>2012 - 2014</a:t>
            </a:r>
          </a:p>
        </p:txBody>
      </p:sp>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833" y="222305"/>
            <a:ext cx="1519039" cy="1202556"/>
          </a:xfrm>
          <a:prstGeom prst="rect">
            <a:avLst/>
          </a:prstGeom>
          <a:noFill/>
          <a:ln>
            <a:noFill/>
          </a:ln>
        </p:spPr>
      </p:pic>
      <p:sp>
        <p:nvSpPr>
          <p:cNvPr id="6" name="3 Llamada de flecha hacia arriba"/>
          <p:cNvSpPr/>
          <p:nvPr/>
        </p:nvSpPr>
        <p:spPr>
          <a:xfrm rot="5400000">
            <a:off x="-221666" y="2419340"/>
            <a:ext cx="4144045" cy="2995014"/>
          </a:xfrm>
          <a:prstGeom prst="upArrowCallout">
            <a:avLst>
              <a:gd name="adj1" fmla="val 6187"/>
              <a:gd name="adj2" fmla="val 17307"/>
              <a:gd name="adj3" fmla="val 15445"/>
              <a:gd name="adj4" fmla="val 581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pic>
        <p:nvPicPr>
          <p:cNvPr id="7" name="12 Imagen" descr="C:\Users\user\Documents\Fundaciòn APOYAR\Molinos de Vida\Logo Molinos de Vida.jpg"/>
          <p:cNvPicPr/>
          <p:nvPr/>
        </p:nvPicPr>
        <p:blipFill rotWithShape="1">
          <a:blip r:embed="rId4" cstate="print">
            <a:extLst>
              <a:ext uri="{28A0092B-C50C-407E-A947-70E740481C1C}">
                <a14:useLocalDpi xmlns:a14="http://schemas.microsoft.com/office/drawing/2010/main" val="0"/>
              </a:ext>
            </a:extLst>
          </a:blip>
          <a:srcRect t="10000"/>
          <a:stretch/>
        </p:blipFill>
        <p:spPr bwMode="auto">
          <a:xfrm>
            <a:off x="1068864" y="3344922"/>
            <a:ext cx="726214" cy="551283"/>
          </a:xfrm>
          <a:prstGeom prst="rect">
            <a:avLst/>
          </a:prstGeom>
          <a:noFill/>
          <a:ln>
            <a:noFill/>
          </a:ln>
          <a:extLst>
            <a:ext uri="{53640926-AAD7-44D8-BBD7-CCE9431645EC}">
              <a14:shadowObscured xmlns:a14="http://schemas.microsoft.com/office/drawing/2010/main"/>
            </a:ext>
          </a:extLst>
        </p:spPr>
      </p:pic>
      <p:pic>
        <p:nvPicPr>
          <p:cNvPr id="8" name="13 Imagen" descr="https://scontent-dfw1-1.xx.fbcdn.net/v/t1.0-9/404082_464808673553171_356248820_n.jpg?oh=be31b5c04a027ec18458e02443a4e5a0&amp;oe=57C21C4B"/>
          <p:cNvPicPr/>
          <p:nvPr/>
        </p:nvPicPr>
        <p:blipFill rotWithShape="1">
          <a:blip r:embed="rId5" cstate="print">
            <a:extLst>
              <a:ext uri="{28A0092B-C50C-407E-A947-70E740481C1C}">
                <a14:useLocalDpi xmlns:a14="http://schemas.microsoft.com/office/drawing/2010/main" val="0"/>
              </a:ext>
            </a:extLst>
          </a:blip>
          <a:srcRect l="7890" t="2369"/>
          <a:stretch/>
        </p:blipFill>
        <p:spPr bwMode="auto">
          <a:xfrm>
            <a:off x="440031" y="1983612"/>
            <a:ext cx="869393" cy="782418"/>
          </a:xfrm>
          <a:prstGeom prst="rect">
            <a:avLst/>
          </a:prstGeom>
          <a:noFill/>
          <a:ln>
            <a:noFill/>
          </a:ln>
        </p:spPr>
      </p:pic>
      <p:pic>
        <p:nvPicPr>
          <p:cNvPr id="9" name="14 Imagen" descr="D:\disenos apoyar\2016\LOGOS\CONVIT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4225" y="1957401"/>
            <a:ext cx="801997" cy="1006181"/>
          </a:xfrm>
          <a:prstGeom prst="rect">
            <a:avLst/>
          </a:prstGeom>
          <a:noFill/>
          <a:ln>
            <a:noFill/>
          </a:ln>
        </p:spPr>
      </p:pic>
      <p:pic>
        <p:nvPicPr>
          <p:cNvPr id="10" name="Picture 5" descr="http://ladorada-caldas.gov.co/apc-aa-files/32303362373765366432663033643061/unidad-juventud.jpg"/>
          <p:cNvPicPr>
            <a:picLocks noChangeAspect="1" noChangeArrowheads="1"/>
          </p:cNvPicPr>
          <p:nvPr/>
        </p:nvPicPr>
        <p:blipFill rotWithShape="1">
          <a:blip r:embed="rId7" r:link="rId8" cstate="print">
            <a:extLst>
              <a:ext uri="{28A0092B-C50C-407E-A947-70E740481C1C}">
                <a14:useLocalDpi xmlns:a14="http://schemas.microsoft.com/office/drawing/2010/main" val="0"/>
              </a:ext>
            </a:extLst>
          </a:blip>
          <a:srcRect l="9781" t="7837"/>
          <a:stretch>
            <a:fillRect/>
          </a:stretch>
        </p:blipFill>
        <p:spPr bwMode="auto">
          <a:xfrm>
            <a:off x="652789" y="3990842"/>
            <a:ext cx="812400" cy="80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C:\Users\user\Downloads\logo-bandera.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8885" r="63387"/>
          <a:stretch/>
        </p:blipFill>
        <p:spPr bwMode="auto">
          <a:xfrm>
            <a:off x="429509" y="2948887"/>
            <a:ext cx="1085609" cy="279276"/>
          </a:xfrm>
          <a:prstGeom prst="rect">
            <a:avLst/>
          </a:prstGeom>
          <a:noFill/>
          <a:extLst>
            <a:ext uri="{909E8E84-426E-40DD-AFC4-6F175D3DCCD1}">
              <a14:hiddenFill xmlns:a14="http://schemas.microsoft.com/office/drawing/2010/main">
                <a:solidFill>
                  <a:srgbClr val="FFFFFF"/>
                </a:solidFill>
              </a14:hiddenFill>
            </a:ext>
          </a:extLst>
        </p:spPr>
      </p:pic>
      <p:pic>
        <p:nvPicPr>
          <p:cNvPr id="12" name="17 Imagen" descr="https://rojascardenasjaz11.files.wordpress.com/2014/03/cropped-sin-tc3adtulo.png"/>
          <p:cNvPicPr/>
          <p:nvPr/>
        </p:nvPicPr>
        <p:blipFill rotWithShape="1">
          <a:blip r:embed="rId10" cstate="print">
            <a:extLst>
              <a:ext uri="{28A0092B-C50C-407E-A947-70E740481C1C}">
                <a14:useLocalDpi xmlns:a14="http://schemas.microsoft.com/office/drawing/2010/main" val="0"/>
              </a:ext>
            </a:extLst>
          </a:blip>
          <a:srcRect l="-202" r="16363"/>
          <a:stretch/>
        </p:blipFill>
        <p:spPr bwMode="auto">
          <a:xfrm>
            <a:off x="522987" y="5134550"/>
            <a:ext cx="1327369" cy="465761"/>
          </a:xfrm>
          <a:prstGeom prst="rect">
            <a:avLst/>
          </a:prstGeom>
          <a:noFill/>
          <a:ln>
            <a:noFill/>
          </a:ln>
          <a:extLst>
            <a:ext uri="{53640926-AAD7-44D8-BBD7-CCE9431645EC}">
              <a14:shadowObscured xmlns:a14="http://schemas.microsoft.com/office/drawing/2010/main"/>
            </a:ext>
          </a:extLst>
        </p:spPr>
      </p:pic>
      <p:sp>
        <p:nvSpPr>
          <p:cNvPr id="13" name="3 Llamada de flecha hacia arriba"/>
          <p:cNvSpPr/>
          <p:nvPr/>
        </p:nvSpPr>
        <p:spPr>
          <a:xfrm rot="16200000">
            <a:off x="5221623" y="2433317"/>
            <a:ext cx="4144045" cy="2995014"/>
          </a:xfrm>
          <a:prstGeom prst="upArrowCallout">
            <a:avLst>
              <a:gd name="adj1" fmla="val 6187"/>
              <a:gd name="adj2" fmla="val 17307"/>
              <a:gd name="adj3" fmla="val 15445"/>
              <a:gd name="adj4" fmla="val 581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dirty="0"/>
          </a:p>
        </p:txBody>
      </p:sp>
      <p:pic>
        <p:nvPicPr>
          <p:cNvPr id="4" name="Imagen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5872" y="2071348"/>
            <a:ext cx="1455989" cy="1455989"/>
          </a:xfrm>
          <a:prstGeom prst="rect">
            <a:avLst/>
          </a:prstGeom>
        </p:spPr>
      </p:pic>
      <p:sp>
        <p:nvSpPr>
          <p:cNvPr id="5" name="CuadroTexto 4"/>
          <p:cNvSpPr txBox="1"/>
          <p:nvPr/>
        </p:nvSpPr>
        <p:spPr>
          <a:xfrm>
            <a:off x="7194160" y="3656081"/>
            <a:ext cx="149321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O" sz="1200" dirty="0">
                <a:latin typeface="Arial Black" panose="020B0A04020102020204" pitchFamily="34" charset="0"/>
              </a:rPr>
              <a:t>Comités Interbarriales</a:t>
            </a:r>
          </a:p>
        </p:txBody>
      </p:sp>
      <p:pic>
        <p:nvPicPr>
          <p:cNvPr id="16" name="Imagen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9616" y="4570433"/>
            <a:ext cx="982300" cy="978877"/>
          </a:xfrm>
          <a:prstGeom prst="rect">
            <a:avLst/>
          </a:prstGeom>
        </p:spPr>
      </p:pic>
      <p:sp>
        <p:nvSpPr>
          <p:cNvPr id="17" name="CuadroTexto 16"/>
          <p:cNvSpPr txBox="1"/>
          <p:nvPr/>
        </p:nvSpPr>
        <p:spPr>
          <a:xfrm>
            <a:off x="2271327" y="2719193"/>
            <a:ext cx="158417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LA DORADA</a:t>
            </a:r>
          </a:p>
        </p:txBody>
      </p:sp>
      <p:sp>
        <p:nvSpPr>
          <p:cNvPr id="21" name="CuadroTexto 20"/>
          <p:cNvSpPr txBox="1"/>
          <p:nvPr/>
        </p:nvSpPr>
        <p:spPr>
          <a:xfrm>
            <a:off x="5252102" y="2719193"/>
            <a:ext cx="158417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MANIZALES</a:t>
            </a:r>
          </a:p>
        </p:txBody>
      </p:sp>
    </p:spTree>
    <p:extLst>
      <p:ext uri="{BB962C8B-B14F-4D97-AF65-F5344CB8AC3E}">
        <p14:creationId xmlns:p14="http://schemas.microsoft.com/office/powerpoint/2010/main" val="3916283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759" y="4941168"/>
            <a:ext cx="1519039" cy="1202556"/>
          </a:xfrm>
          <a:prstGeom prst="rect">
            <a:avLst/>
          </a:prstGeom>
          <a:noFill/>
          <a:ln>
            <a:noFill/>
          </a:ln>
        </p:spPr>
      </p:pic>
      <p:sp>
        <p:nvSpPr>
          <p:cNvPr id="2" name="1 Rectángulo"/>
          <p:cNvSpPr/>
          <p:nvPr/>
        </p:nvSpPr>
        <p:spPr>
          <a:xfrm>
            <a:off x="611560" y="1641569"/>
            <a:ext cx="7423694" cy="2585323"/>
          </a:xfrm>
          <a:prstGeom prst="rect">
            <a:avLst/>
          </a:prstGeom>
        </p:spPr>
        <p:txBody>
          <a:bodyPr wrap="square">
            <a:spAutoFit/>
          </a:bodyPr>
          <a:lstStyle/>
          <a:p>
            <a:r>
              <a:rPr lang="es-ES" b="1" dirty="0">
                <a:latin typeface="Comfortaa" pitchFamily="34" charset="0"/>
              </a:rPr>
              <a:t>Y promovemos la CULTURA DE LA LEGALIDAD desde:</a:t>
            </a:r>
          </a:p>
          <a:p>
            <a:pPr marL="285750" lvl="0" indent="-285750" algn="just">
              <a:buFont typeface="Arial" pitchFamily="34" charset="0"/>
              <a:buChar char="•"/>
            </a:pPr>
            <a:r>
              <a:rPr lang="es-ES" dirty="0">
                <a:latin typeface="Comfortaa" pitchFamily="34" charset="0"/>
              </a:rPr>
              <a:t>El desarrollo de acciones culturales que vislumbran y promueven la cultura de la legalidad en los participantes.</a:t>
            </a:r>
          </a:p>
          <a:p>
            <a:pPr marL="285750" lvl="0" indent="-285750" algn="just">
              <a:buFont typeface="Arial" pitchFamily="34" charset="0"/>
              <a:buChar char="•"/>
            </a:pPr>
            <a:r>
              <a:rPr lang="es-ES" dirty="0">
                <a:latin typeface="Comfortaa" pitchFamily="34" charset="0"/>
              </a:rPr>
              <a:t>Documentando a partir de las experiencias los procesos, para reorientar las conductas de las comunidades hacia acciones cotidianas de cultura ciudadana y de la legalidad.</a:t>
            </a:r>
          </a:p>
          <a:p>
            <a:pPr marL="285750" lvl="0" indent="-285750" algn="just">
              <a:buFont typeface="Arial" pitchFamily="34" charset="0"/>
              <a:buChar char="•"/>
            </a:pPr>
            <a:r>
              <a:rPr lang="es-ES" dirty="0">
                <a:latin typeface="Comfortaa" pitchFamily="34" charset="0"/>
              </a:rPr>
              <a:t>Realizando intervenciones comunitarias con objetivos pedagógicos e informativos en todos los temas que conciernen a la cultura ciudadana y de la legalidad. </a:t>
            </a:r>
          </a:p>
        </p:txBody>
      </p:sp>
    </p:spTree>
    <p:extLst>
      <p:ext uri="{BB962C8B-B14F-4D97-AF65-F5344CB8AC3E}">
        <p14:creationId xmlns:p14="http://schemas.microsoft.com/office/powerpoint/2010/main" val="60532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759" y="4941168"/>
            <a:ext cx="1519039" cy="1202556"/>
          </a:xfrm>
          <a:prstGeom prst="rect">
            <a:avLst/>
          </a:prstGeom>
          <a:noFill/>
          <a:ln>
            <a:noFill/>
          </a:ln>
        </p:spPr>
      </p:pic>
      <p:pic>
        <p:nvPicPr>
          <p:cNvPr id="1026" name="Picture 2" descr="file-1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820677"/>
            <a:ext cx="3491264" cy="355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3425" y="1834629"/>
            <a:ext cx="3995936" cy="2996952"/>
          </a:xfrm>
          <a:prstGeom prst="rect">
            <a:avLst/>
          </a:prstGeom>
        </p:spPr>
      </p:pic>
      <p:sp>
        <p:nvSpPr>
          <p:cNvPr id="5" name="CuadroTexto 4"/>
          <p:cNvSpPr txBox="1"/>
          <p:nvPr/>
        </p:nvSpPr>
        <p:spPr>
          <a:xfrm>
            <a:off x="2123728" y="1048122"/>
            <a:ext cx="5184576" cy="461665"/>
          </a:xfrm>
          <a:prstGeom prst="rect">
            <a:avLst/>
          </a:prstGeom>
          <a:noFill/>
        </p:spPr>
        <p:txBody>
          <a:bodyPr wrap="square" rtlCol="0">
            <a:spAutoFit/>
          </a:bodyPr>
          <a:lstStyle/>
          <a:p>
            <a:r>
              <a:rPr lang="es-CO" sz="2400" dirty="0">
                <a:solidFill>
                  <a:srgbClr val="00B050"/>
                </a:solidFill>
                <a:latin typeface="Arial Black" panose="020B0A04020102020204" pitchFamily="34" charset="0"/>
              </a:rPr>
              <a:t>Taller de serigrafia </a:t>
            </a:r>
          </a:p>
        </p:txBody>
      </p:sp>
    </p:spTree>
    <p:extLst>
      <p:ext uri="{BB962C8B-B14F-4D97-AF65-F5344CB8AC3E}">
        <p14:creationId xmlns:p14="http://schemas.microsoft.com/office/powerpoint/2010/main" val="219831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759" y="4941168"/>
            <a:ext cx="1519039" cy="1202556"/>
          </a:xfrm>
          <a:prstGeom prst="rect">
            <a:avLst/>
          </a:prstGeom>
          <a:noFill/>
          <a:ln>
            <a:noFill/>
          </a:ln>
        </p:spPr>
      </p:pic>
      <p:sp>
        <p:nvSpPr>
          <p:cNvPr id="5" name="CuadroTexto 4"/>
          <p:cNvSpPr txBox="1"/>
          <p:nvPr/>
        </p:nvSpPr>
        <p:spPr>
          <a:xfrm>
            <a:off x="755576" y="561194"/>
            <a:ext cx="8064896" cy="1200329"/>
          </a:xfrm>
          <a:prstGeom prst="rect">
            <a:avLst/>
          </a:prstGeom>
          <a:noFill/>
        </p:spPr>
        <p:txBody>
          <a:bodyPr wrap="square" rtlCol="0">
            <a:spAutoFit/>
          </a:bodyPr>
          <a:lstStyle/>
          <a:p>
            <a:r>
              <a:rPr lang="es-CO" sz="2400" dirty="0">
                <a:solidFill>
                  <a:srgbClr val="00B050"/>
                </a:solidFill>
                <a:latin typeface="Arial Black" panose="020B0A04020102020204" pitchFamily="34" charset="0"/>
              </a:rPr>
              <a:t>Proyecto luces por la paz y la reconciliación</a:t>
            </a:r>
          </a:p>
          <a:p>
            <a:endParaRPr lang="es-CO" sz="2400" dirty="0">
              <a:solidFill>
                <a:srgbClr val="00B050"/>
              </a:solidFill>
              <a:latin typeface="Arial Black" panose="020B0A04020102020204" pitchFamily="34" charset="0"/>
            </a:endParaRPr>
          </a:p>
          <a:p>
            <a:endParaRPr lang="es-CO" sz="2400" dirty="0">
              <a:solidFill>
                <a:srgbClr val="00B050"/>
              </a:solidFill>
              <a:latin typeface="Arial Black" panose="020B0A04020102020204" pitchFamily="34"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157" y="1385428"/>
            <a:ext cx="2663692" cy="177579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9952" y="1268760"/>
            <a:ext cx="2808312" cy="2106234"/>
          </a:xfrm>
          <a:prstGeom prst="rect">
            <a:avLst/>
          </a:prstGeom>
        </p:spPr>
      </p:pic>
      <p:pic>
        <p:nvPicPr>
          <p:cNvPr id="10" name="Imagen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75549" y="3793302"/>
            <a:ext cx="2660915" cy="1995686"/>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323" y="3828712"/>
            <a:ext cx="3310114" cy="1861939"/>
          </a:xfrm>
          <a:prstGeom prst="rect">
            <a:avLst/>
          </a:prstGeom>
        </p:spPr>
      </p:pic>
    </p:spTree>
    <p:extLst>
      <p:ext uri="{BB962C8B-B14F-4D97-AF65-F5344CB8AC3E}">
        <p14:creationId xmlns:p14="http://schemas.microsoft.com/office/powerpoint/2010/main" val="3777230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844824"/>
            <a:ext cx="2664296" cy="2088232"/>
          </a:xfrm>
          <a:prstGeom prst="rect">
            <a:avLst/>
          </a:prstGeom>
          <a:noFill/>
          <a:ln>
            <a:noFill/>
          </a:ln>
        </p:spPr>
      </p:pic>
      <p:pic>
        <p:nvPicPr>
          <p:cNvPr id="10"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556792"/>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69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3 Llamada de flecha hacia arriba"/>
          <p:cNvSpPr/>
          <p:nvPr/>
        </p:nvSpPr>
        <p:spPr>
          <a:xfrm rot="5400000">
            <a:off x="-8177" y="1825980"/>
            <a:ext cx="4144045" cy="3867453"/>
          </a:xfrm>
          <a:prstGeom prst="upArrowCallout">
            <a:avLst>
              <a:gd name="adj1" fmla="val 6187"/>
              <a:gd name="adj2" fmla="val 17307"/>
              <a:gd name="adj3" fmla="val 15445"/>
              <a:gd name="adj4" fmla="val 581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pic>
        <p:nvPicPr>
          <p:cNvPr id="1028" name="Picture 4" descr="C:\Users\user\Downloads\cas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084" y="2868217"/>
            <a:ext cx="755480" cy="811896"/>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descr="C:\Users\user\Documents\Fundaciòn APOYAR\Molinos de Vida\Logo Molinos de Vida.jpg"/>
          <p:cNvPicPr/>
          <p:nvPr/>
        </p:nvPicPr>
        <p:blipFill rotWithShape="1">
          <a:blip r:embed="rId4" cstate="print">
            <a:extLst>
              <a:ext uri="{28A0092B-C50C-407E-A947-70E740481C1C}">
                <a14:useLocalDpi xmlns:a14="http://schemas.microsoft.com/office/drawing/2010/main" val="0"/>
              </a:ext>
            </a:extLst>
          </a:blip>
          <a:srcRect t="10000"/>
          <a:stretch/>
        </p:blipFill>
        <p:spPr bwMode="auto">
          <a:xfrm>
            <a:off x="346791" y="3291719"/>
            <a:ext cx="726214" cy="551283"/>
          </a:xfrm>
          <a:prstGeom prst="rect">
            <a:avLst/>
          </a:prstGeom>
          <a:noFill/>
          <a:ln>
            <a:noFill/>
          </a:ln>
          <a:extLst>
            <a:ext uri="{53640926-AAD7-44D8-BBD7-CCE9431645EC}">
              <a14:shadowObscured xmlns:a14="http://schemas.microsoft.com/office/drawing/2010/main"/>
            </a:ext>
          </a:extLst>
        </p:spPr>
      </p:pic>
      <p:pic>
        <p:nvPicPr>
          <p:cNvPr id="14" name="13 Imagen" descr="https://scontent-dfw1-1.xx.fbcdn.net/v/t1.0-9/404082_464808673553171_356248820_n.jpg?oh=be31b5c04a027ec18458e02443a4e5a0&amp;oe=57C21C4B"/>
          <p:cNvPicPr/>
          <p:nvPr/>
        </p:nvPicPr>
        <p:blipFill rotWithShape="1">
          <a:blip r:embed="rId5" cstate="print">
            <a:extLst>
              <a:ext uri="{28A0092B-C50C-407E-A947-70E740481C1C}">
                <a14:useLocalDpi xmlns:a14="http://schemas.microsoft.com/office/drawing/2010/main" val="0"/>
              </a:ext>
            </a:extLst>
          </a:blip>
          <a:srcRect l="7890" t="2369"/>
          <a:stretch/>
        </p:blipFill>
        <p:spPr bwMode="auto">
          <a:xfrm>
            <a:off x="194498" y="1819624"/>
            <a:ext cx="869393" cy="782418"/>
          </a:xfrm>
          <a:prstGeom prst="rect">
            <a:avLst/>
          </a:prstGeom>
          <a:noFill/>
          <a:ln>
            <a:noFill/>
          </a:ln>
        </p:spPr>
      </p:pic>
      <p:pic>
        <p:nvPicPr>
          <p:cNvPr id="15" name="14 Imagen" descr="D:\disenos apoyar\2016\LOGOS\CONVIT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9074" y="1787972"/>
            <a:ext cx="801997" cy="1006181"/>
          </a:xfrm>
          <a:prstGeom prst="rect">
            <a:avLst/>
          </a:prstGeom>
          <a:noFill/>
          <a:ln>
            <a:noFill/>
          </a:ln>
        </p:spPr>
      </p:pic>
      <p:pic>
        <p:nvPicPr>
          <p:cNvPr id="1029" name="Picture 5" descr="http://ladorada-caldas.gov.co/apc-aa-files/32303362373765366432663033643061/unidad-juventud.jpg"/>
          <p:cNvPicPr>
            <a:picLocks noChangeAspect="1" noChangeArrowheads="1"/>
          </p:cNvPicPr>
          <p:nvPr/>
        </p:nvPicPr>
        <p:blipFill rotWithShape="1">
          <a:blip r:embed="rId7" r:link="rId8" cstate="print">
            <a:extLst>
              <a:ext uri="{28A0092B-C50C-407E-A947-70E740481C1C}">
                <a14:useLocalDpi xmlns:a14="http://schemas.microsoft.com/office/drawing/2010/main" val="0"/>
              </a:ext>
            </a:extLst>
          </a:blip>
          <a:srcRect l="9781" t="7837"/>
          <a:stretch>
            <a:fillRect/>
          </a:stretch>
        </p:blipFill>
        <p:spPr bwMode="auto">
          <a:xfrm>
            <a:off x="278425" y="4053457"/>
            <a:ext cx="812400" cy="80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C:\Users\user\Downloads\logo-bandera.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8885" r="63387"/>
          <a:stretch/>
        </p:blipFill>
        <p:spPr bwMode="auto">
          <a:xfrm>
            <a:off x="219001" y="2841589"/>
            <a:ext cx="1085609" cy="279276"/>
          </a:xfrm>
          <a:prstGeom prst="rect">
            <a:avLst/>
          </a:prstGeom>
          <a:noFill/>
          <a:extLst>
            <a:ext uri="{909E8E84-426E-40DD-AFC4-6F175D3DCCD1}">
              <a14:hiddenFill xmlns:a14="http://schemas.microsoft.com/office/drawing/2010/main">
                <a:solidFill>
                  <a:srgbClr val="FFFFFF"/>
                </a:solidFill>
              </a14:hiddenFill>
            </a:ext>
          </a:extLst>
        </p:spPr>
      </p:pic>
      <p:pic>
        <p:nvPicPr>
          <p:cNvPr id="18" name="17 Imagen" descr="https://rojascardenasjaz11.files.wordpress.com/2014/03/cropped-sin-tc3adtulo.png"/>
          <p:cNvPicPr/>
          <p:nvPr/>
        </p:nvPicPr>
        <p:blipFill rotWithShape="1">
          <a:blip r:embed="rId10" cstate="print">
            <a:extLst>
              <a:ext uri="{28A0092B-C50C-407E-A947-70E740481C1C}">
                <a14:useLocalDpi xmlns:a14="http://schemas.microsoft.com/office/drawing/2010/main" val="0"/>
              </a:ext>
            </a:extLst>
          </a:blip>
          <a:srcRect l="-202" r="16363"/>
          <a:stretch/>
        </p:blipFill>
        <p:spPr bwMode="auto">
          <a:xfrm>
            <a:off x="198774" y="5204277"/>
            <a:ext cx="1327369" cy="465761"/>
          </a:xfrm>
          <a:prstGeom prst="rect">
            <a:avLst/>
          </a:prstGeom>
          <a:noFill/>
          <a:ln>
            <a:noFill/>
          </a:ln>
          <a:extLst>
            <a:ext uri="{53640926-AAD7-44D8-BBD7-CCE9431645EC}">
              <a14:shadowObscured xmlns:a14="http://schemas.microsoft.com/office/drawing/2010/main"/>
            </a:ext>
          </a:extLst>
        </p:spPr>
      </p:pic>
      <p:pic>
        <p:nvPicPr>
          <p:cNvPr id="9" name="8 Imagen"/>
          <p:cNvPicPr>
            <a:picLocks noChangeAspect="1"/>
          </p:cNvPicPr>
          <p:nvPr/>
        </p:nvPicPr>
        <p:blipFill rotWithShape="1">
          <a:blip r:embed="rId11" cstate="print">
            <a:extLst>
              <a:ext uri="{28A0092B-C50C-407E-A947-70E740481C1C}">
                <a14:useLocalDpi xmlns:a14="http://schemas.microsoft.com/office/drawing/2010/main" val="0"/>
              </a:ext>
            </a:extLst>
          </a:blip>
          <a:srcRect b="27723"/>
          <a:stretch/>
        </p:blipFill>
        <p:spPr>
          <a:xfrm>
            <a:off x="1556424" y="3822491"/>
            <a:ext cx="530337" cy="808985"/>
          </a:xfrm>
          <a:prstGeom prst="rect">
            <a:avLst/>
          </a:prstGeom>
        </p:spPr>
      </p:pic>
      <p:pic>
        <p:nvPicPr>
          <p:cNvPr id="19" name="10 Imagen" descr="http://www.chec.com.co/sitioweb/flash/files/CHEC%20EPM1_0_0.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34701" y="167459"/>
            <a:ext cx="792088" cy="616752"/>
          </a:xfrm>
          <a:prstGeom prst="rect">
            <a:avLst/>
          </a:prstGeom>
          <a:noFill/>
          <a:ln>
            <a:noFill/>
          </a:ln>
        </p:spPr>
      </p:pic>
      <p:pic>
        <p:nvPicPr>
          <p:cNvPr id="6" name="Imagen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674449" y="4790785"/>
            <a:ext cx="669638" cy="769336"/>
          </a:xfrm>
          <a:prstGeom prst="rect">
            <a:avLst/>
          </a:prstGeom>
        </p:spPr>
      </p:pic>
      <p:sp>
        <p:nvSpPr>
          <p:cNvPr id="20" name="3 Llamada de flecha hacia arriba"/>
          <p:cNvSpPr/>
          <p:nvPr/>
        </p:nvSpPr>
        <p:spPr>
          <a:xfrm rot="16200000">
            <a:off x="4973187" y="1926268"/>
            <a:ext cx="4144045" cy="3867453"/>
          </a:xfrm>
          <a:prstGeom prst="upArrowCallout">
            <a:avLst>
              <a:gd name="adj1" fmla="val 6187"/>
              <a:gd name="adj2" fmla="val 17307"/>
              <a:gd name="adj3" fmla="val 15445"/>
              <a:gd name="adj4" fmla="val 58125"/>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pic>
        <p:nvPicPr>
          <p:cNvPr id="21" name="Picture 2" descr="C:\Users\user\Downloads\logo-generacion-png.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9210" y="1819624"/>
            <a:ext cx="3346079" cy="334607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97738" y="1849322"/>
            <a:ext cx="883479" cy="883479"/>
          </a:xfrm>
          <a:prstGeom prst="rect">
            <a:avLst/>
          </a:prstGeom>
        </p:spPr>
      </p:pic>
      <p:sp>
        <p:nvSpPr>
          <p:cNvPr id="10" name="Rectángulo 9"/>
          <p:cNvSpPr/>
          <p:nvPr/>
        </p:nvSpPr>
        <p:spPr>
          <a:xfrm>
            <a:off x="1556424" y="353586"/>
            <a:ext cx="6057296" cy="584775"/>
          </a:xfrm>
          <a:prstGeom prst="rect">
            <a:avLst/>
          </a:prstGeom>
        </p:spPr>
        <p:txBody>
          <a:bodyPr wrap="square">
            <a:spAutoFit/>
          </a:bodyPr>
          <a:lstStyle/>
          <a:p>
            <a:pPr algn="ctr"/>
            <a:r>
              <a:rPr lang="es-ES" sz="3200" b="1" dirty="0">
                <a:solidFill>
                  <a:srgbClr val="00B050"/>
                </a:solidFill>
                <a:latin typeface="Comfortaa" pitchFamily="34" charset="0"/>
              </a:rPr>
              <a:t>2015 - 2017</a:t>
            </a:r>
          </a:p>
        </p:txBody>
      </p:sp>
      <p:sp>
        <p:nvSpPr>
          <p:cNvPr id="23" name="CuadroTexto 22"/>
          <p:cNvSpPr txBox="1"/>
          <p:nvPr/>
        </p:nvSpPr>
        <p:spPr>
          <a:xfrm>
            <a:off x="512522" y="1110040"/>
            <a:ext cx="158417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LA DORADA</a:t>
            </a:r>
          </a:p>
        </p:txBody>
      </p:sp>
      <p:sp>
        <p:nvSpPr>
          <p:cNvPr id="24" name="CuadroTexto 23"/>
          <p:cNvSpPr txBox="1"/>
          <p:nvPr/>
        </p:nvSpPr>
        <p:spPr>
          <a:xfrm>
            <a:off x="6945146" y="1249145"/>
            <a:ext cx="1584176"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dirty="0"/>
              <a:t>MANIZALES</a:t>
            </a:r>
          </a:p>
        </p:txBody>
      </p:sp>
      <p:pic>
        <p:nvPicPr>
          <p:cNvPr id="31" name="Imagen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79459" y="1897282"/>
            <a:ext cx="791108" cy="791108"/>
          </a:xfrm>
          <a:prstGeom prst="rect">
            <a:avLst/>
          </a:prstGeom>
        </p:spPr>
      </p:pic>
      <p:pic>
        <p:nvPicPr>
          <p:cNvPr id="33" name="Imagen 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17364" y="4144927"/>
            <a:ext cx="844226" cy="850427"/>
          </a:xfrm>
          <a:prstGeom prst="rect">
            <a:avLst/>
          </a:prstGeom>
        </p:spPr>
      </p:pic>
      <p:pic>
        <p:nvPicPr>
          <p:cNvPr id="35" name="Imagen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32530" y="2629016"/>
            <a:ext cx="905075" cy="905075"/>
          </a:xfrm>
          <a:prstGeom prst="rect">
            <a:avLst/>
          </a:prstGeom>
        </p:spPr>
      </p:pic>
      <p:pic>
        <p:nvPicPr>
          <p:cNvPr id="37" name="Imagen 3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965567" y="2600972"/>
            <a:ext cx="961222" cy="961222"/>
          </a:xfrm>
          <a:prstGeom prst="rect">
            <a:avLst/>
          </a:prstGeom>
        </p:spPr>
      </p:pic>
      <p:pic>
        <p:nvPicPr>
          <p:cNvPr id="39" name="Imagen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76756" y="4118474"/>
            <a:ext cx="811533" cy="808705"/>
          </a:xfrm>
          <a:prstGeom prst="rect">
            <a:avLst/>
          </a:prstGeom>
        </p:spPr>
      </p:pic>
      <p:sp>
        <p:nvSpPr>
          <p:cNvPr id="40" name="CuadroTexto 39"/>
          <p:cNvSpPr txBox="1"/>
          <p:nvPr/>
        </p:nvSpPr>
        <p:spPr>
          <a:xfrm>
            <a:off x="7004134" y="5114419"/>
            <a:ext cx="161472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CO" sz="1200" dirty="0">
                <a:latin typeface="Arial Black" panose="020B0A04020102020204" pitchFamily="34" charset="0"/>
              </a:rPr>
              <a:t>Grupo de Comunicación Alternativa</a:t>
            </a:r>
          </a:p>
        </p:txBody>
      </p:sp>
      <p:sp>
        <p:nvSpPr>
          <p:cNvPr id="41" name="CuadroTexto 40"/>
          <p:cNvSpPr txBox="1"/>
          <p:nvPr/>
        </p:nvSpPr>
        <p:spPr>
          <a:xfrm>
            <a:off x="7128768" y="3512495"/>
            <a:ext cx="1440160"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s-CO" sz="1200" dirty="0">
                <a:latin typeface="Arial Black" panose="020B0A04020102020204" pitchFamily="34" charset="0"/>
              </a:rPr>
              <a:t>Circulo de Mujeres </a:t>
            </a:r>
          </a:p>
        </p:txBody>
      </p:sp>
    </p:spTree>
    <p:extLst>
      <p:ext uri="{BB962C8B-B14F-4D97-AF65-F5344CB8AC3E}">
        <p14:creationId xmlns:p14="http://schemas.microsoft.com/office/powerpoint/2010/main" val="358546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376115" y="1156529"/>
            <a:ext cx="6750496" cy="2308324"/>
          </a:xfrm>
          <a:prstGeom prst="rect">
            <a:avLst/>
          </a:prstGeom>
        </p:spPr>
        <p:txBody>
          <a:bodyPr wrap="square">
            <a:spAutoFit/>
          </a:bodyPr>
          <a:lstStyle/>
          <a:p>
            <a:pPr marR="533400" algn="just"/>
            <a:r>
              <a:rPr lang="es-CO" i="1" dirty="0">
                <a:solidFill>
                  <a:srgbClr val="000000"/>
                </a:solidFill>
                <a:latin typeface="Comic Sans MS" panose="030F0702030302020204" pitchFamily="66" charset="0"/>
              </a:rPr>
              <a:t>“La confianza es una hipótesis sobre la conducta futura del otro. Es una actitud que concierne el futuro, en la medida en que este futuro depende de la acción de otro. Es una especie de apuesta que consiste en no inquietarse del no-control del otro y del tiempo”.</a:t>
            </a:r>
            <a:endParaRPr lang="es-CO" dirty="0"/>
          </a:p>
          <a:p>
            <a:pPr marR="533400" algn="r"/>
            <a:r>
              <a:rPr lang="es-CO" dirty="0">
                <a:solidFill>
                  <a:srgbClr val="000000"/>
                </a:solidFill>
                <a:latin typeface="Comic Sans MS" panose="030F0702030302020204" pitchFamily="66" charset="0"/>
              </a:rPr>
              <a:t>Laurence </a:t>
            </a:r>
            <a:r>
              <a:rPr lang="es-CO" dirty="0" err="1">
                <a:solidFill>
                  <a:srgbClr val="000000"/>
                </a:solidFill>
                <a:latin typeface="Comic Sans MS" panose="030F0702030302020204" pitchFamily="66" charset="0"/>
              </a:rPr>
              <a:t>Cornu</a:t>
            </a:r>
            <a:endParaRPr lang="es-CO" dirty="0"/>
          </a:p>
          <a:p>
            <a:br>
              <a:rPr lang="es-CO" dirty="0"/>
            </a:br>
            <a:endParaRPr lang="es-CO" dirty="0"/>
          </a:p>
        </p:txBody>
      </p:sp>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284984"/>
            <a:ext cx="3888825" cy="2186616"/>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52" y="3284984"/>
            <a:ext cx="4039717" cy="2272341"/>
          </a:xfrm>
          <a:prstGeom prst="rect">
            <a:avLst/>
          </a:prstGeom>
        </p:spPr>
      </p:pic>
    </p:spTree>
    <p:extLst>
      <p:ext uri="{BB962C8B-B14F-4D97-AF65-F5344CB8AC3E}">
        <p14:creationId xmlns:p14="http://schemas.microsoft.com/office/powerpoint/2010/main" val="1568897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6" name="CuadroTexto 5">
            <a:hlinkClick r:id="rId5" action="ppaction://hlinkfile"/>
          </p:cNvPr>
          <p:cNvSpPr txBox="1"/>
          <p:nvPr/>
        </p:nvSpPr>
        <p:spPr>
          <a:xfrm>
            <a:off x="899592" y="2204864"/>
            <a:ext cx="5112568" cy="369332"/>
          </a:xfrm>
          <a:prstGeom prst="rect">
            <a:avLst/>
          </a:prstGeom>
          <a:noFill/>
        </p:spPr>
        <p:txBody>
          <a:bodyPr wrap="square" rtlCol="0">
            <a:spAutoFit/>
          </a:bodyPr>
          <a:lstStyle/>
          <a:p>
            <a:r>
              <a:rPr lang="es-CO" dirty="0">
                <a:solidFill>
                  <a:srgbClr val="00B050"/>
                </a:solidFill>
                <a:latin typeface="Arial Black" panose="020B0A04020102020204" pitchFamily="34" charset="0"/>
              </a:rPr>
              <a:t>SOY UN CIUDADANO LEGAL</a:t>
            </a:r>
          </a:p>
        </p:txBody>
      </p:sp>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017" y="3386736"/>
            <a:ext cx="3538920" cy="2123352"/>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08222" y="3351214"/>
            <a:ext cx="3892170" cy="2189346"/>
          </a:xfrm>
          <a:prstGeom prst="rect">
            <a:avLst/>
          </a:prstGeom>
        </p:spPr>
      </p:pic>
    </p:spTree>
    <p:extLst>
      <p:ext uri="{BB962C8B-B14F-4D97-AF65-F5344CB8AC3E}">
        <p14:creationId xmlns:p14="http://schemas.microsoft.com/office/powerpoint/2010/main" val="321430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00365" y="1858713"/>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463753" y="2379185"/>
            <a:ext cx="8224431" cy="3797450"/>
          </a:xfrm>
          <a:prstGeom prst="rect">
            <a:avLst/>
          </a:prstGeom>
        </p:spPr>
        <p:txBody>
          <a:bodyPr wrap="none">
            <a:spAutoFit/>
          </a:bodyPr>
          <a:lstStyle/>
          <a:p>
            <a:pPr marL="342900" indent="-342900">
              <a:lnSpc>
                <a:spcPct val="115000"/>
              </a:lnSpc>
              <a:spcBef>
                <a:spcPts val="1000"/>
              </a:spcBef>
              <a:spcAft>
                <a:spcPts val="0"/>
              </a:spcAft>
              <a:buAutoNum type="arabicPeriod"/>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ACTIVIDAD TEATRO FORO</a:t>
            </a:r>
          </a:p>
          <a:p>
            <a:pPr marL="342900" indent="-342900">
              <a:lnSpc>
                <a:spcPct val="115000"/>
              </a:lnSpc>
              <a:spcBef>
                <a:spcPts val="1000"/>
              </a:spcBef>
              <a:spcAft>
                <a:spcPts val="0"/>
              </a:spcAft>
              <a:buAutoNum type="arabicPeriod"/>
            </a:pPr>
            <a:endPar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endParaRPr>
          </a:p>
          <a:p>
            <a:r>
              <a:rPr lang="es-ES" b="1" dirty="0"/>
              <a:t>CASO 1</a:t>
            </a:r>
            <a:endParaRPr lang="es-CO" dirty="0"/>
          </a:p>
          <a:p>
            <a:pPr algn="just"/>
            <a:r>
              <a:rPr lang="es-ES" dirty="0"/>
              <a:t>Se presenta una situación en la que una familia empieza a notar un considerable </a:t>
            </a:r>
          </a:p>
          <a:p>
            <a:pPr algn="just"/>
            <a:r>
              <a:rPr lang="es-ES" dirty="0"/>
              <a:t>aumento en la factura de energía que no se justifican de acuerdo al consumo. </a:t>
            </a:r>
          </a:p>
          <a:p>
            <a:pPr algn="just"/>
            <a:r>
              <a:rPr lang="es-ES" dirty="0"/>
              <a:t>La familia presenta la queja ante la empresa de energía, pero días antes de la revisión</a:t>
            </a:r>
          </a:p>
          <a:p>
            <a:pPr algn="just"/>
            <a:r>
              <a:rPr lang="es-ES" dirty="0"/>
              <a:t> programada, se genera un corto circuito que quema algunos electrodomésticos de</a:t>
            </a:r>
          </a:p>
          <a:p>
            <a:pPr algn="just"/>
            <a:r>
              <a:rPr lang="es-ES" dirty="0"/>
              <a:t> la casa. La familia entonces empieza a revisar las conexiones de luz y descubre que </a:t>
            </a:r>
          </a:p>
          <a:p>
            <a:pPr algn="just"/>
            <a:r>
              <a:rPr lang="es-ES" dirty="0"/>
              <a:t>sus vecinos han estado conectados ilegalmente a sus redes eléctricas, lo que ocasionó</a:t>
            </a:r>
          </a:p>
          <a:p>
            <a:pPr algn="just"/>
            <a:r>
              <a:rPr lang="es-ES" dirty="0"/>
              <a:t> el recalentamiento y posterior corto. Situación que genera el conflicto. En grupo</a:t>
            </a:r>
          </a:p>
          <a:p>
            <a:pPr algn="just"/>
            <a:r>
              <a:rPr lang="es-ES" dirty="0"/>
              <a:t> dialoguen y representen la forma negativa como se abordaría y resolvería el caso.</a:t>
            </a:r>
            <a:endParaRPr lang="es-CO" dirty="0"/>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3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00365" y="1858713"/>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323528" y="2348120"/>
            <a:ext cx="8742201" cy="3797450"/>
          </a:xfrm>
          <a:prstGeom prst="rect">
            <a:avLst/>
          </a:prstGeom>
        </p:spPr>
        <p:txBody>
          <a:bodyPr wrap="none">
            <a:spAutoFit/>
          </a:bodyPr>
          <a:lstStyle/>
          <a:p>
            <a:pPr marL="342900" indent="-342900">
              <a:lnSpc>
                <a:spcPct val="115000"/>
              </a:lnSpc>
              <a:spcBef>
                <a:spcPts val="1000"/>
              </a:spcBef>
              <a:spcAft>
                <a:spcPts val="0"/>
              </a:spcAft>
              <a:buAutoNum type="arabicPeriod"/>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ACTIVIDAD TEATRO FORO</a:t>
            </a:r>
          </a:p>
          <a:p>
            <a:pPr marL="342900" indent="-342900">
              <a:lnSpc>
                <a:spcPct val="115000"/>
              </a:lnSpc>
              <a:spcBef>
                <a:spcPts val="1000"/>
              </a:spcBef>
              <a:spcAft>
                <a:spcPts val="0"/>
              </a:spcAft>
              <a:buAutoNum type="arabicPeriod"/>
            </a:pPr>
            <a:endPar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endParaRPr>
          </a:p>
          <a:p>
            <a:r>
              <a:rPr lang="es-ES" b="1" dirty="0"/>
              <a:t>CASO 2</a:t>
            </a:r>
            <a:endParaRPr lang="es-CO" dirty="0"/>
          </a:p>
          <a:p>
            <a:r>
              <a:rPr lang="es-ES" dirty="0"/>
              <a:t>Se presenta una situación en la que una familia empieza a notar un considerable</a:t>
            </a:r>
          </a:p>
          <a:p>
            <a:r>
              <a:rPr lang="es-ES" dirty="0"/>
              <a:t> aumento en los recibos de energía que no se justifican de acuerdo al consumo. </a:t>
            </a:r>
          </a:p>
          <a:p>
            <a:r>
              <a:rPr lang="es-ES" dirty="0"/>
              <a:t>La familia presenta la queja ante la empresa de energía, pero días antes de la revisión</a:t>
            </a:r>
          </a:p>
          <a:p>
            <a:r>
              <a:rPr lang="es-ES" dirty="0"/>
              <a:t> programada, se genera un corto circuito que quema algunos electrodomésticos de la casa. </a:t>
            </a:r>
          </a:p>
          <a:p>
            <a:r>
              <a:rPr lang="es-ES" dirty="0"/>
              <a:t>La familia entonces empieza a revisar las conexiones de luz y descubre que sus vecinos han </a:t>
            </a:r>
          </a:p>
          <a:p>
            <a:r>
              <a:rPr lang="es-ES" dirty="0"/>
              <a:t>estado conectados ilegalmente a sus redes eléctricas, lo que ocasionó el recalentamiento y </a:t>
            </a:r>
          </a:p>
          <a:p>
            <a:r>
              <a:rPr lang="es-ES" dirty="0"/>
              <a:t>posterior corto. Situación que genera el conflicto. En grupo dialoguen y representen la </a:t>
            </a:r>
          </a:p>
          <a:p>
            <a:r>
              <a:rPr lang="es-ES" dirty="0"/>
              <a:t>forma positiva como se abordaría y resolvería el caso</a:t>
            </a:r>
            <a:endParaRPr lang="es-CO" dirty="0"/>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05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86612"/>
          <a:stretch>
            <a:fillRect/>
          </a:stretch>
        </p:blipFill>
        <p:spPr bwMode="auto">
          <a:xfrm>
            <a:off x="7938" y="5915025"/>
            <a:ext cx="9136062" cy="94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9" name="10 Imagen" descr="http://www.chec.com.co/sitioweb/flash/files/CHEC%20EPM1_0_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176558"/>
            <a:ext cx="792088" cy="616752"/>
          </a:xfrm>
          <a:prstGeom prst="rect">
            <a:avLst/>
          </a:prstGeom>
          <a:noFill/>
          <a:ln>
            <a:noFill/>
          </a:ln>
        </p:spPr>
      </p:pic>
      <p:pic>
        <p:nvPicPr>
          <p:cNvPr id="27" name="Picture 2" descr="C:\Users\user\Downloads\logo-generacion-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7459"/>
            <a:ext cx="920853" cy="92085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43621" y="826702"/>
            <a:ext cx="6264696" cy="523220"/>
          </a:xfrm>
          <a:prstGeom prst="rect">
            <a:avLst/>
          </a:prstGeom>
          <a:noFill/>
        </p:spPr>
        <p:txBody>
          <a:bodyPr wrap="square" rtlCol="0">
            <a:spAutoFit/>
          </a:bodyPr>
          <a:lstStyle/>
          <a:p>
            <a:r>
              <a:rPr lang="es-CO" sz="2800" dirty="0">
                <a:solidFill>
                  <a:srgbClr val="00B050"/>
                </a:solidFill>
                <a:latin typeface="Arial Black" panose="020B0A04020102020204" pitchFamily="34" charset="0"/>
              </a:rPr>
              <a:t>Modulo soy un ciudadano legal</a:t>
            </a:r>
          </a:p>
        </p:txBody>
      </p:sp>
      <p:sp>
        <p:nvSpPr>
          <p:cNvPr id="2" name="Rectángulo 1"/>
          <p:cNvSpPr/>
          <p:nvPr/>
        </p:nvSpPr>
        <p:spPr>
          <a:xfrm>
            <a:off x="1100365" y="1858713"/>
            <a:ext cx="6858000" cy="392159"/>
          </a:xfrm>
          <a:prstGeom prst="rect">
            <a:avLst/>
          </a:prstGeom>
        </p:spPr>
        <p:txBody>
          <a:bodyPr wrap="square">
            <a:spAutoFit/>
          </a:bodyPr>
          <a:lstStyle/>
          <a:p>
            <a:pPr algn="just">
              <a:lnSpc>
                <a:spcPct val="115000"/>
              </a:lnSpc>
              <a:spcAft>
                <a:spcPts val="0"/>
              </a:spcAft>
            </a:pPr>
            <a:r>
              <a:rPr lang="es-CO" dirty="0">
                <a:solidFill>
                  <a:srgbClr val="00B050"/>
                </a:solidFill>
                <a:latin typeface="Bauhaus 93" panose="04030905020B02020C02" pitchFamily="82" charset="0"/>
                <a:ea typeface="Calibri" panose="020F0502020204030204" pitchFamily="34" charset="0"/>
                <a:cs typeface="Times New Roman" panose="02020603050405020304" pitchFamily="18" charset="0"/>
              </a:rPr>
              <a:t>Actividades:</a:t>
            </a:r>
          </a:p>
        </p:txBody>
      </p:sp>
      <p:sp>
        <p:nvSpPr>
          <p:cNvPr id="4" name="Rectángulo 3"/>
          <p:cNvSpPr/>
          <p:nvPr/>
        </p:nvSpPr>
        <p:spPr>
          <a:xfrm>
            <a:off x="323528" y="2348120"/>
            <a:ext cx="8574335" cy="3243452"/>
          </a:xfrm>
          <a:prstGeom prst="rect">
            <a:avLst/>
          </a:prstGeom>
        </p:spPr>
        <p:txBody>
          <a:bodyPr wrap="none">
            <a:spAutoFit/>
          </a:bodyPr>
          <a:lstStyle/>
          <a:p>
            <a:pPr marL="342900" indent="-342900">
              <a:lnSpc>
                <a:spcPct val="115000"/>
              </a:lnSpc>
              <a:spcBef>
                <a:spcPts val="1000"/>
              </a:spcBef>
              <a:spcAft>
                <a:spcPts val="0"/>
              </a:spcAft>
              <a:buAutoNum type="arabicPeriod"/>
            </a:pPr>
            <a:r>
              <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rPr>
              <a:t>ACTIVIDAD TEATRO FORO</a:t>
            </a:r>
          </a:p>
          <a:p>
            <a:pPr marL="342900" indent="-342900">
              <a:lnSpc>
                <a:spcPct val="115000"/>
              </a:lnSpc>
              <a:spcBef>
                <a:spcPts val="1000"/>
              </a:spcBef>
              <a:spcAft>
                <a:spcPts val="0"/>
              </a:spcAft>
              <a:buAutoNum type="arabicPeriod"/>
            </a:pPr>
            <a:endParaRPr lang="es-ES" b="1" dirty="0">
              <a:solidFill>
                <a:srgbClr val="76923C"/>
              </a:solidFill>
              <a:latin typeface="Arial" panose="020B0604020202020204" pitchFamily="34" charset="0"/>
              <a:ea typeface="Times New Roman" panose="02020603050405020304" pitchFamily="18" charset="0"/>
              <a:cs typeface="Times New Roman" panose="02020603050405020304" pitchFamily="18" charset="0"/>
            </a:endParaRPr>
          </a:p>
          <a:p>
            <a:r>
              <a:rPr lang="es-ES" b="1" dirty="0"/>
              <a:t>Preguntas Orientadoras</a:t>
            </a:r>
            <a:endParaRPr lang="es-CO" dirty="0"/>
          </a:p>
          <a:p>
            <a:r>
              <a:rPr lang="es-ES" dirty="0"/>
              <a:t>¿Cuáles son las consecuencias de la ilegalidad en el servicio de energía?</a:t>
            </a:r>
            <a:endParaRPr lang="es-CO" dirty="0"/>
          </a:p>
          <a:p>
            <a:r>
              <a:rPr lang="es-ES" dirty="0"/>
              <a:t>¿Cuál creen es la ruta que se debe seguir para denunciar alguna infracción con el servicio </a:t>
            </a:r>
          </a:p>
          <a:p>
            <a:r>
              <a:rPr lang="es-ES" dirty="0"/>
              <a:t>de energía?</a:t>
            </a:r>
            <a:endParaRPr lang="es-CO" dirty="0"/>
          </a:p>
          <a:p>
            <a:r>
              <a:rPr lang="es-ES" dirty="0"/>
              <a:t>¿Cómo se sintió el grupo que represento de manera positiva el caso?</a:t>
            </a:r>
            <a:endParaRPr lang="es-CO" dirty="0"/>
          </a:p>
          <a:p>
            <a:r>
              <a:rPr lang="es-ES" dirty="0"/>
              <a:t>¿Cómo se sintió el grupo que represento de manera Negativa el caso?</a:t>
            </a:r>
            <a:endParaRPr lang="es-CO" dirty="0"/>
          </a:p>
          <a:p>
            <a:r>
              <a:rPr lang="es-ES" dirty="0"/>
              <a:t>¿Cómo abordarían el caso ustedes?</a:t>
            </a:r>
            <a:endParaRPr lang="es-CO" dirty="0"/>
          </a:p>
          <a:p>
            <a:pPr>
              <a:lnSpc>
                <a:spcPct val="115000"/>
              </a:lnSpc>
              <a:spcBef>
                <a:spcPts val="1000"/>
              </a:spcBef>
              <a:spcAft>
                <a:spcPts val="0"/>
              </a:spcAft>
            </a:pPr>
            <a:endParaRPr lang="es-CO"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8932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1699</Words>
  <Application>Microsoft Office PowerPoint</Application>
  <PresentationFormat>Presentación en pantalla (4:3)</PresentationFormat>
  <Paragraphs>173</Paragraphs>
  <Slides>33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Arial</vt:lpstr>
      <vt:lpstr>Arial Black</vt:lpstr>
      <vt:lpstr>Bauhaus 93</vt:lpstr>
      <vt:lpstr>Calibri</vt:lpstr>
      <vt:lpstr>Cambria</vt:lpstr>
      <vt:lpstr>Comfortaa</vt:lpstr>
      <vt:lpstr>Comic Sans MS</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Diana Lorena Gomes Giraldo</cp:lastModifiedBy>
  <cp:revision>29</cp:revision>
  <dcterms:created xsi:type="dcterms:W3CDTF">2016-10-06T22:42:15Z</dcterms:created>
  <dcterms:modified xsi:type="dcterms:W3CDTF">2018-05-29T19:04:15Z</dcterms:modified>
</cp:coreProperties>
</file>